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30"/>
  </p:notesMasterIdLst>
  <p:sldIdLst>
    <p:sldId id="256" r:id="rId2"/>
    <p:sldId id="300" r:id="rId3"/>
    <p:sldId id="301" r:id="rId4"/>
    <p:sldId id="257" r:id="rId5"/>
    <p:sldId id="258" r:id="rId6"/>
    <p:sldId id="267" r:id="rId7"/>
    <p:sldId id="269" r:id="rId8"/>
    <p:sldId id="268" r:id="rId9"/>
    <p:sldId id="263" r:id="rId10"/>
    <p:sldId id="262" r:id="rId11"/>
    <p:sldId id="264" r:id="rId12"/>
    <p:sldId id="270" r:id="rId13"/>
    <p:sldId id="271" r:id="rId14"/>
    <p:sldId id="272" r:id="rId15"/>
    <p:sldId id="276" r:id="rId16"/>
    <p:sldId id="278" r:id="rId17"/>
    <p:sldId id="281" r:id="rId18"/>
    <p:sldId id="275" r:id="rId19"/>
    <p:sldId id="291" r:id="rId20"/>
    <p:sldId id="292" r:id="rId21"/>
    <p:sldId id="293" r:id="rId22"/>
    <p:sldId id="294" r:id="rId23"/>
    <p:sldId id="295" r:id="rId24"/>
    <p:sldId id="297" r:id="rId25"/>
    <p:sldId id="296" r:id="rId26"/>
    <p:sldId id="273" r:id="rId27"/>
    <p:sldId id="274" r:id="rId28"/>
    <p:sldId id="298" r:id="rId29"/>
  </p:sldIdLst>
  <p:sldSz cx="6858000" cy="9144000" type="screen4x3"/>
  <p:notesSz cx="6797675" cy="9926638"/>
  <p:defaultTextStyle>
    <a:defPPr>
      <a:defRPr lang="fr-FR"/>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5697" autoAdjust="0"/>
    <p:restoredTop sz="94709" autoAdjust="0"/>
  </p:normalViewPr>
  <p:slideViewPr>
    <p:cSldViewPr>
      <p:cViewPr>
        <p:scale>
          <a:sx n="100" d="100"/>
          <a:sy n="100" d="100"/>
        </p:scale>
        <p:origin x="-2382" y="1920"/>
      </p:cViewPr>
      <p:guideLst>
        <p:guide orient="horz" pos="2880"/>
        <p:guide pos="2160"/>
      </p:guideLst>
    </p:cSldViewPr>
  </p:slideViewPr>
  <p:outlineViewPr>
    <p:cViewPr>
      <p:scale>
        <a:sx n="33" d="100"/>
        <a:sy n="33" d="100"/>
      </p:scale>
      <p:origin x="0" y="115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6401" cy="496888"/>
          </a:xfrm>
          <a:prstGeom prst="rect">
            <a:avLst/>
          </a:prstGeom>
          <a:noFill/>
          <a:ln w="9525">
            <a:noFill/>
            <a:miter lim="800000"/>
            <a:headEnd/>
            <a:tailEnd/>
          </a:ln>
          <a:effectLst/>
        </p:spPr>
        <p:txBody>
          <a:bodyPr vert="horz" wrap="square" lIns="91459" tIns="45730" rIns="91459" bIns="45730" numCol="1" anchor="t"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13315" name="Rectangle 3"/>
          <p:cNvSpPr>
            <a:spLocks noGrp="1" noChangeArrowheads="1"/>
          </p:cNvSpPr>
          <p:nvPr>
            <p:ph type="dt" idx="1"/>
          </p:nvPr>
        </p:nvSpPr>
        <p:spPr bwMode="auto">
          <a:xfrm>
            <a:off x="3849687" y="0"/>
            <a:ext cx="2946401" cy="496888"/>
          </a:xfrm>
          <a:prstGeom prst="rect">
            <a:avLst/>
          </a:prstGeom>
          <a:noFill/>
          <a:ln w="9525">
            <a:noFill/>
            <a:miter lim="800000"/>
            <a:headEnd/>
            <a:tailEnd/>
          </a:ln>
          <a:effectLst/>
        </p:spPr>
        <p:txBody>
          <a:bodyPr vert="horz" wrap="square" lIns="91459" tIns="45730" rIns="91459" bIns="45730" numCol="1" anchor="t" anchorCtr="0" compatLnSpc="1">
            <a:prstTxWarp prst="textNoShape">
              <a:avLst/>
            </a:prstTxWarp>
          </a:bodyPr>
          <a:lstStyle>
            <a:lvl1pPr algn="r">
              <a:defRPr sz="1200">
                <a:latin typeface="Arial" charset="0"/>
                <a:ea typeface="+mn-ea"/>
                <a:cs typeface="Arial" charset="0"/>
              </a:defRPr>
            </a:lvl1pPr>
          </a:lstStyle>
          <a:p>
            <a:pPr>
              <a:defRPr/>
            </a:pPr>
            <a:endParaRPr lang="fr-FR"/>
          </a:p>
        </p:txBody>
      </p:sp>
      <p:sp>
        <p:nvSpPr>
          <p:cNvPr id="13316" name="Rectangle 4"/>
          <p:cNvSpPr>
            <a:spLocks noGrp="1" noRot="1" noChangeAspect="1" noChangeArrowheads="1" noTextEdit="1"/>
          </p:cNvSpPr>
          <p:nvPr>
            <p:ph type="sldImg" idx="2"/>
          </p:nvPr>
        </p:nvSpPr>
        <p:spPr bwMode="auto">
          <a:xfrm>
            <a:off x="2003425" y="744538"/>
            <a:ext cx="2790825" cy="372268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79451" y="4714876"/>
            <a:ext cx="5438775" cy="4467225"/>
          </a:xfrm>
          <a:prstGeom prst="rect">
            <a:avLst/>
          </a:prstGeom>
          <a:noFill/>
          <a:ln w="9525">
            <a:noFill/>
            <a:miter lim="800000"/>
            <a:headEnd/>
            <a:tailEnd/>
          </a:ln>
          <a:effectLst/>
        </p:spPr>
        <p:txBody>
          <a:bodyPr vert="horz" wrap="square" lIns="91459" tIns="45730" rIns="91459" bIns="4573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3318" name="Rectangle 6"/>
          <p:cNvSpPr>
            <a:spLocks noGrp="1" noChangeArrowheads="1"/>
          </p:cNvSpPr>
          <p:nvPr>
            <p:ph type="ftr" sz="quarter" idx="4"/>
          </p:nvPr>
        </p:nvSpPr>
        <p:spPr bwMode="auto">
          <a:xfrm>
            <a:off x="0" y="9428165"/>
            <a:ext cx="2946401" cy="496887"/>
          </a:xfrm>
          <a:prstGeom prst="rect">
            <a:avLst/>
          </a:prstGeom>
          <a:noFill/>
          <a:ln w="9525">
            <a:noFill/>
            <a:miter lim="800000"/>
            <a:headEnd/>
            <a:tailEnd/>
          </a:ln>
          <a:effectLst/>
        </p:spPr>
        <p:txBody>
          <a:bodyPr vert="horz" wrap="square" lIns="91459" tIns="45730" rIns="91459" bIns="45730" numCol="1" anchor="b" anchorCtr="0" compatLnSpc="1">
            <a:prstTxWarp prst="textNoShape">
              <a:avLst/>
            </a:prstTxWarp>
          </a:bodyPr>
          <a:lstStyle>
            <a:lvl1pPr>
              <a:defRPr sz="1200">
                <a:latin typeface="Arial" charset="0"/>
                <a:ea typeface="+mn-ea"/>
                <a:cs typeface="Arial" charset="0"/>
              </a:defRPr>
            </a:lvl1pPr>
          </a:lstStyle>
          <a:p>
            <a:pPr>
              <a:defRPr/>
            </a:pPr>
            <a:endParaRPr lang="fr-FR"/>
          </a:p>
        </p:txBody>
      </p:sp>
      <p:sp>
        <p:nvSpPr>
          <p:cNvPr id="13319" name="Rectangle 7"/>
          <p:cNvSpPr>
            <a:spLocks noGrp="1" noChangeArrowheads="1"/>
          </p:cNvSpPr>
          <p:nvPr>
            <p:ph type="sldNum" sz="quarter" idx="5"/>
          </p:nvPr>
        </p:nvSpPr>
        <p:spPr bwMode="auto">
          <a:xfrm>
            <a:off x="3849687" y="9428165"/>
            <a:ext cx="2946401" cy="496887"/>
          </a:xfrm>
          <a:prstGeom prst="rect">
            <a:avLst/>
          </a:prstGeom>
          <a:noFill/>
          <a:ln w="9525">
            <a:noFill/>
            <a:miter lim="800000"/>
            <a:headEnd/>
            <a:tailEnd/>
          </a:ln>
          <a:effectLst/>
        </p:spPr>
        <p:txBody>
          <a:bodyPr vert="horz" wrap="square" lIns="91459" tIns="45730" rIns="91459" bIns="45730" numCol="1" anchor="b" anchorCtr="0" compatLnSpc="1">
            <a:prstTxWarp prst="textNoShape">
              <a:avLst/>
            </a:prstTxWarp>
          </a:bodyPr>
          <a:lstStyle>
            <a:lvl1pPr algn="r">
              <a:defRPr sz="1200">
                <a:ea typeface="Arial" charset="0"/>
                <a:cs typeface="Arial" charset="0"/>
              </a:defRPr>
            </a:lvl1pPr>
          </a:lstStyle>
          <a:p>
            <a:fld id="{7B7A4315-4210-4DEC-BE4C-89AE03E95CF7}" type="slidenum">
              <a:rPr lang="fr-FR"/>
              <a:pPr/>
              <a:t>‹N°›</a:t>
            </a:fld>
            <a:endParaRPr lang="fr-FR"/>
          </a:p>
        </p:txBody>
      </p:sp>
    </p:spTree>
    <p:extLst>
      <p:ext uri="{BB962C8B-B14F-4D97-AF65-F5344CB8AC3E}">
        <p14:creationId xmlns="" xmlns:p14="http://schemas.microsoft.com/office/powerpoint/2010/main" val="18103487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pitchFamily="84"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pitchFamily="84" charset="-128"/>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pitchFamily="84" charset="-128"/>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pitchFamily="84" charset="-128"/>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pitchFamily="8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Placeholder 2"/>
          <p:cNvSpPr>
            <a:spLocks noGrp="1" noRot="1" noChangeAspect="1" noChangeArrowheads="1" noTextEdit="1"/>
          </p:cNvSpPr>
          <p:nvPr>
            <p:ph type="sldImg"/>
          </p:nvPr>
        </p:nvSpPr>
        <p:spPr>
          <a:xfrm>
            <a:off x="2003425" y="744538"/>
            <a:ext cx="2790825" cy="3722687"/>
          </a:xfrm>
          <a:ln/>
        </p:spPr>
      </p:sp>
      <p:sp>
        <p:nvSpPr>
          <p:cNvPr id="44035" name="Placeholder 3"/>
          <p:cNvSpPr>
            <a:spLocks noGrp="1" noChangeArrowheads="1"/>
          </p:cNvSpPr>
          <p:nvPr>
            <p:ph type="body" idx="1"/>
          </p:nvPr>
        </p:nvSpPr>
        <p:spPr>
          <a:noFill/>
          <a:ln/>
        </p:spPr>
        <p:txBody>
          <a:bodyPr/>
          <a:lstStyle/>
          <a:p>
            <a:endParaRPr lang="en-US">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1244203" y="2133600"/>
            <a:ext cx="5128022" cy="42672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defRPr/>
              </a:pPr>
              <a:endParaRPr lang="fr-FR">
                <a:latin typeface="Times New Roman" pitchFamily="18" charset="0"/>
                <a:ea typeface="+mn-ea"/>
                <a:cs typeface="Arial" charset="0"/>
              </a:endParaRPr>
            </a:p>
          </p:txBody>
        </p:sp>
      </p:grpSp>
      <p:sp>
        <p:nvSpPr>
          <p:cNvPr id="29708" name="Rectangle 12"/>
          <p:cNvSpPr>
            <a:spLocks noGrp="1" noChangeArrowheads="1"/>
          </p:cNvSpPr>
          <p:nvPr>
            <p:ph type="ctrTitle"/>
          </p:nvPr>
        </p:nvSpPr>
        <p:spPr>
          <a:xfrm>
            <a:off x="514350" y="1625601"/>
            <a:ext cx="5829300" cy="2578100"/>
          </a:xfrm>
        </p:spPr>
        <p:txBody>
          <a:bodyPr anchor="b"/>
          <a:lstStyle>
            <a:lvl1pPr algn="r">
              <a:defRPr sz="4400"/>
            </a:lvl1pPr>
          </a:lstStyle>
          <a:p>
            <a:r>
              <a:rPr lang="fr-FR"/>
              <a:t>Cliquez pour modifier le style du titre</a:t>
            </a:r>
          </a:p>
        </p:txBody>
      </p:sp>
      <p:sp>
        <p:nvSpPr>
          <p:cNvPr id="29709" name="Rectangle 13"/>
          <p:cNvSpPr>
            <a:spLocks noGrp="1" noChangeArrowheads="1"/>
          </p:cNvSpPr>
          <p:nvPr>
            <p:ph type="subTitle" idx="1"/>
          </p:nvPr>
        </p:nvSpPr>
        <p:spPr>
          <a:xfrm>
            <a:off x="1543050" y="4673600"/>
            <a:ext cx="4800600" cy="2336800"/>
          </a:xfrm>
        </p:spPr>
        <p:txBody>
          <a:bodyPr/>
          <a:lstStyle>
            <a:lvl1pPr marL="0" indent="0" algn="r">
              <a:buFont typeface="Wingdings" pitchFamily="2" charset="2"/>
              <a:buNone/>
              <a:defRPr/>
            </a:lvl1pPr>
          </a:lstStyle>
          <a:p>
            <a:r>
              <a:rPr lang="fr-FR"/>
              <a:t>Cliquez pour modifier le style des sous-titres du masque</a:t>
            </a:r>
          </a:p>
        </p:txBody>
      </p:sp>
      <p:sp>
        <p:nvSpPr>
          <p:cNvPr id="11" name="Rectangle 9"/>
          <p:cNvSpPr>
            <a:spLocks noGrp="1" noChangeArrowheads="1"/>
          </p:cNvSpPr>
          <p:nvPr>
            <p:ph type="dt" sz="half" idx="10"/>
          </p:nvPr>
        </p:nvSpPr>
        <p:spPr/>
        <p:txBody>
          <a:bodyPr/>
          <a:lstStyle>
            <a:lvl1pPr>
              <a:defRPr/>
            </a:lvl1pPr>
          </a:lstStyle>
          <a:p>
            <a:fld id="{3AD8BA3D-71D2-4BB7-9F18-6DADB3047228}" type="datetime1">
              <a:rPr lang="fr-FR"/>
              <a:pPr/>
              <a:t>24/11/2014</a:t>
            </a:fld>
            <a:endParaRPr lang="fr-FR"/>
          </a:p>
        </p:txBody>
      </p:sp>
      <p:sp>
        <p:nvSpPr>
          <p:cNvPr id="12" name="Rectangle 10"/>
          <p:cNvSpPr>
            <a:spLocks noGrp="1" noChangeArrowheads="1"/>
          </p:cNvSpPr>
          <p:nvPr>
            <p:ph type="ftr" sz="quarter" idx="11"/>
          </p:nvPr>
        </p:nvSpPr>
        <p:spPr/>
        <p:txBody>
          <a:bodyPr/>
          <a:lstStyle>
            <a:lvl1pPr>
              <a:defRPr/>
            </a:lvl1pPr>
          </a:lstStyle>
          <a:p>
            <a:endParaRPr lang="fr-FR"/>
          </a:p>
        </p:txBody>
      </p:sp>
      <p:sp>
        <p:nvSpPr>
          <p:cNvPr id="13" name="Rectangle 11"/>
          <p:cNvSpPr>
            <a:spLocks noGrp="1" noChangeArrowheads="1"/>
          </p:cNvSpPr>
          <p:nvPr>
            <p:ph type="sldNum" sz="quarter" idx="12"/>
          </p:nvPr>
        </p:nvSpPr>
        <p:spPr/>
        <p:txBody>
          <a:bodyPr/>
          <a:lstStyle>
            <a:lvl1pPr>
              <a:defRPr/>
            </a:lvl1pPr>
          </a:lstStyle>
          <a:p>
            <a:fld id="{0AD5B523-0836-41D1-A8B3-A5EB6B791906}"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9"/>
          <p:cNvSpPr>
            <a:spLocks noGrp="1" noChangeArrowheads="1"/>
          </p:cNvSpPr>
          <p:nvPr>
            <p:ph type="dt" sz="half" idx="10"/>
          </p:nvPr>
        </p:nvSpPr>
        <p:spPr>
          <a:ln/>
        </p:spPr>
        <p:txBody>
          <a:bodyPr/>
          <a:lstStyle>
            <a:lvl1pPr>
              <a:defRPr/>
            </a:lvl1pPr>
          </a:lstStyle>
          <a:p>
            <a:fld id="{C2425765-6F25-4590-B06F-8B0075A618B7}" type="datetime1">
              <a:rPr lang="fr-FR"/>
              <a:pPr/>
              <a:t>24/11/2014</a:t>
            </a:fld>
            <a:endParaRPr lang="fr-FR"/>
          </a:p>
        </p:txBody>
      </p:sp>
      <p:sp>
        <p:nvSpPr>
          <p:cNvPr id="5" name="Rectangle 10"/>
          <p:cNvSpPr>
            <a:spLocks noGrp="1" noChangeArrowheads="1"/>
          </p:cNvSpPr>
          <p:nvPr>
            <p:ph type="ftr" sz="quarter" idx="11"/>
          </p:nvPr>
        </p:nvSpPr>
        <p:spPr>
          <a:ln/>
        </p:spPr>
        <p:txBody>
          <a:bodyPr/>
          <a:lstStyle>
            <a:lvl1pPr>
              <a:defRPr/>
            </a:lvl1pPr>
          </a:lstStyle>
          <a:p>
            <a:endParaRPr lang="fr-FR"/>
          </a:p>
        </p:txBody>
      </p:sp>
      <p:sp>
        <p:nvSpPr>
          <p:cNvPr id="6" name="Rectangle 11"/>
          <p:cNvSpPr>
            <a:spLocks noGrp="1" noChangeArrowheads="1"/>
          </p:cNvSpPr>
          <p:nvPr>
            <p:ph type="sldNum" sz="quarter" idx="12"/>
          </p:nvPr>
        </p:nvSpPr>
        <p:spPr>
          <a:ln/>
        </p:spPr>
        <p:txBody>
          <a:bodyPr/>
          <a:lstStyle>
            <a:lvl1pPr>
              <a:defRPr/>
            </a:lvl1pPr>
          </a:lstStyle>
          <a:p>
            <a:fld id="{2C99B1D8-ABA3-486C-946E-6CC43C0C9F38}"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838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185"/>
            <a:ext cx="4514850" cy="780838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9"/>
          <p:cNvSpPr>
            <a:spLocks noGrp="1" noChangeArrowheads="1"/>
          </p:cNvSpPr>
          <p:nvPr>
            <p:ph type="dt" sz="half" idx="10"/>
          </p:nvPr>
        </p:nvSpPr>
        <p:spPr>
          <a:ln/>
        </p:spPr>
        <p:txBody>
          <a:bodyPr/>
          <a:lstStyle>
            <a:lvl1pPr>
              <a:defRPr/>
            </a:lvl1pPr>
          </a:lstStyle>
          <a:p>
            <a:fld id="{BC0526D4-8251-4DD3-8ABD-14C18A0BE625}" type="datetime1">
              <a:rPr lang="fr-FR"/>
              <a:pPr/>
              <a:t>24/11/2014</a:t>
            </a:fld>
            <a:endParaRPr lang="fr-FR"/>
          </a:p>
        </p:txBody>
      </p:sp>
      <p:sp>
        <p:nvSpPr>
          <p:cNvPr id="5" name="Rectangle 10"/>
          <p:cNvSpPr>
            <a:spLocks noGrp="1" noChangeArrowheads="1"/>
          </p:cNvSpPr>
          <p:nvPr>
            <p:ph type="ftr" sz="quarter" idx="11"/>
          </p:nvPr>
        </p:nvSpPr>
        <p:spPr>
          <a:ln/>
        </p:spPr>
        <p:txBody>
          <a:bodyPr/>
          <a:lstStyle>
            <a:lvl1pPr>
              <a:defRPr/>
            </a:lvl1pPr>
          </a:lstStyle>
          <a:p>
            <a:endParaRPr lang="fr-FR"/>
          </a:p>
        </p:txBody>
      </p:sp>
      <p:sp>
        <p:nvSpPr>
          <p:cNvPr id="6" name="Rectangle 11"/>
          <p:cNvSpPr>
            <a:spLocks noGrp="1" noChangeArrowheads="1"/>
          </p:cNvSpPr>
          <p:nvPr>
            <p:ph type="sldNum" sz="quarter" idx="12"/>
          </p:nvPr>
        </p:nvSpPr>
        <p:spPr>
          <a:ln/>
        </p:spPr>
        <p:txBody>
          <a:bodyPr/>
          <a:lstStyle>
            <a:lvl1pPr>
              <a:defRPr/>
            </a:lvl1pPr>
          </a:lstStyle>
          <a:p>
            <a:fld id="{54F9D55E-19F0-45A5-A61E-BBA4763E23AF}"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9"/>
          <p:cNvSpPr>
            <a:spLocks noGrp="1" noChangeArrowheads="1"/>
          </p:cNvSpPr>
          <p:nvPr>
            <p:ph type="dt" sz="half" idx="10"/>
          </p:nvPr>
        </p:nvSpPr>
        <p:spPr>
          <a:ln/>
        </p:spPr>
        <p:txBody>
          <a:bodyPr/>
          <a:lstStyle>
            <a:lvl1pPr>
              <a:defRPr/>
            </a:lvl1pPr>
          </a:lstStyle>
          <a:p>
            <a:fld id="{2A6A16C6-7217-4784-ACC3-33E09D0DDEDF}" type="datetime1">
              <a:rPr lang="fr-FR"/>
              <a:pPr/>
              <a:t>24/11/2014</a:t>
            </a:fld>
            <a:endParaRPr lang="fr-FR"/>
          </a:p>
        </p:txBody>
      </p:sp>
      <p:sp>
        <p:nvSpPr>
          <p:cNvPr id="5" name="Rectangle 10"/>
          <p:cNvSpPr>
            <a:spLocks noGrp="1" noChangeArrowheads="1"/>
          </p:cNvSpPr>
          <p:nvPr>
            <p:ph type="ftr" sz="quarter" idx="11"/>
          </p:nvPr>
        </p:nvSpPr>
        <p:spPr>
          <a:ln/>
        </p:spPr>
        <p:txBody>
          <a:bodyPr/>
          <a:lstStyle>
            <a:lvl1pPr>
              <a:defRPr/>
            </a:lvl1pPr>
          </a:lstStyle>
          <a:p>
            <a:endParaRPr lang="fr-FR"/>
          </a:p>
        </p:txBody>
      </p:sp>
      <p:sp>
        <p:nvSpPr>
          <p:cNvPr id="6" name="Rectangle 11"/>
          <p:cNvSpPr>
            <a:spLocks noGrp="1" noChangeArrowheads="1"/>
          </p:cNvSpPr>
          <p:nvPr>
            <p:ph type="sldNum" sz="quarter" idx="12"/>
          </p:nvPr>
        </p:nvSpPr>
        <p:spPr>
          <a:ln/>
        </p:spPr>
        <p:txBody>
          <a:bodyPr/>
          <a:lstStyle>
            <a:lvl1pPr>
              <a:defRPr/>
            </a:lvl1pPr>
          </a:lstStyle>
          <a:p>
            <a:fld id="{2359A7E0-9A51-43DF-8785-BF231AC6D24F}"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9"/>
          <p:cNvSpPr>
            <a:spLocks noGrp="1" noChangeArrowheads="1"/>
          </p:cNvSpPr>
          <p:nvPr>
            <p:ph type="dt" sz="half" idx="10"/>
          </p:nvPr>
        </p:nvSpPr>
        <p:spPr>
          <a:ln/>
        </p:spPr>
        <p:txBody>
          <a:bodyPr/>
          <a:lstStyle>
            <a:lvl1pPr>
              <a:defRPr/>
            </a:lvl1pPr>
          </a:lstStyle>
          <a:p>
            <a:fld id="{5B449FA1-E3BE-4799-A212-1982B10DAA4E}" type="datetime1">
              <a:rPr lang="fr-FR"/>
              <a:pPr/>
              <a:t>24/11/2014</a:t>
            </a:fld>
            <a:endParaRPr lang="fr-FR"/>
          </a:p>
        </p:txBody>
      </p:sp>
      <p:sp>
        <p:nvSpPr>
          <p:cNvPr id="5" name="Rectangle 10"/>
          <p:cNvSpPr>
            <a:spLocks noGrp="1" noChangeArrowheads="1"/>
          </p:cNvSpPr>
          <p:nvPr>
            <p:ph type="ftr" sz="quarter" idx="11"/>
          </p:nvPr>
        </p:nvSpPr>
        <p:spPr>
          <a:ln/>
        </p:spPr>
        <p:txBody>
          <a:bodyPr/>
          <a:lstStyle>
            <a:lvl1pPr>
              <a:defRPr/>
            </a:lvl1pPr>
          </a:lstStyle>
          <a:p>
            <a:endParaRPr lang="fr-FR"/>
          </a:p>
        </p:txBody>
      </p:sp>
      <p:sp>
        <p:nvSpPr>
          <p:cNvPr id="6" name="Rectangle 11"/>
          <p:cNvSpPr>
            <a:spLocks noGrp="1" noChangeArrowheads="1"/>
          </p:cNvSpPr>
          <p:nvPr>
            <p:ph type="sldNum" sz="quarter" idx="12"/>
          </p:nvPr>
        </p:nvSpPr>
        <p:spPr>
          <a:ln/>
        </p:spPr>
        <p:txBody>
          <a:bodyPr/>
          <a:lstStyle>
            <a:lvl1pPr>
              <a:defRPr/>
            </a:lvl1pPr>
          </a:lstStyle>
          <a:p>
            <a:fld id="{891A8608-3C94-4B0B-BAC2-2C0C28DAEF77}"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1"/>
            <a:ext cx="3028950" cy="6040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40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9"/>
          <p:cNvSpPr>
            <a:spLocks noGrp="1" noChangeArrowheads="1"/>
          </p:cNvSpPr>
          <p:nvPr>
            <p:ph type="dt" sz="half" idx="10"/>
          </p:nvPr>
        </p:nvSpPr>
        <p:spPr>
          <a:ln/>
        </p:spPr>
        <p:txBody>
          <a:bodyPr/>
          <a:lstStyle>
            <a:lvl1pPr>
              <a:defRPr/>
            </a:lvl1pPr>
          </a:lstStyle>
          <a:p>
            <a:fld id="{16B77508-0747-45D3-8C54-27D95BB93F94}" type="datetime1">
              <a:rPr lang="fr-FR"/>
              <a:pPr/>
              <a:t>24/11/2014</a:t>
            </a:fld>
            <a:endParaRPr lang="fr-FR"/>
          </a:p>
        </p:txBody>
      </p:sp>
      <p:sp>
        <p:nvSpPr>
          <p:cNvPr id="6" name="Rectangle 10"/>
          <p:cNvSpPr>
            <a:spLocks noGrp="1" noChangeArrowheads="1"/>
          </p:cNvSpPr>
          <p:nvPr>
            <p:ph type="ftr" sz="quarter" idx="11"/>
          </p:nvPr>
        </p:nvSpPr>
        <p:spPr>
          <a:ln/>
        </p:spPr>
        <p:txBody>
          <a:bodyPr/>
          <a:lstStyle>
            <a:lvl1pPr>
              <a:defRPr/>
            </a:lvl1pPr>
          </a:lstStyle>
          <a:p>
            <a:endParaRPr lang="fr-FR"/>
          </a:p>
        </p:txBody>
      </p:sp>
      <p:sp>
        <p:nvSpPr>
          <p:cNvPr id="7" name="Rectangle 11"/>
          <p:cNvSpPr>
            <a:spLocks noGrp="1" noChangeArrowheads="1"/>
          </p:cNvSpPr>
          <p:nvPr>
            <p:ph type="sldNum" sz="quarter" idx="12"/>
          </p:nvPr>
        </p:nvSpPr>
        <p:spPr>
          <a:ln/>
        </p:spPr>
        <p:txBody>
          <a:bodyPr/>
          <a:lstStyle>
            <a:lvl1pPr>
              <a:defRPr/>
            </a:lvl1pPr>
          </a:lstStyle>
          <a:p>
            <a:fld id="{95868CAD-DD4C-4578-97ED-942B8D149D4A}"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9"/>
          <p:cNvSpPr>
            <a:spLocks noGrp="1" noChangeArrowheads="1"/>
          </p:cNvSpPr>
          <p:nvPr>
            <p:ph type="dt" sz="half" idx="10"/>
          </p:nvPr>
        </p:nvSpPr>
        <p:spPr>
          <a:ln/>
        </p:spPr>
        <p:txBody>
          <a:bodyPr/>
          <a:lstStyle>
            <a:lvl1pPr>
              <a:defRPr/>
            </a:lvl1pPr>
          </a:lstStyle>
          <a:p>
            <a:fld id="{FC173EA2-F44D-4A92-8702-77303EEB4664}" type="datetime1">
              <a:rPr lang="fr-FR"/>
              <a:pPr/>
              <a:t>24/11/2014</a:t>
            </a:fld>
            <a:endParaRPr lang="fr-FR"/>
          </a:p>
        </p:txBody>
      </p:sp>
      <p:sp>
        <p:nvSpPr>
          <p:cNvPr id="8" name="Rectangle 10"/>
          <p:cNvSpPr>
            <a:spLocks noGrp="1" noChangeArrowheads="1"/>
          </p:cNvSpPr>
          <p:nvPr>
            <p:ph type="ftr" sz="quarter" idx="11"/>
          </p:nvPr>
        </p:nvSpPr>
        <p:spPr>
          <a:ln/>
        </p:spPr>
        <p:txBody>
          <a:bodyPr/>
          <a:lstStyle>
            <a:lvl1pPr>
              <a:defRPr/>
            </a:lvl1pPr>
          </a:lstStyle>
          <a:p>
            <a:endParaRPr lang="fr-FR"/>
          </a:p>
        </p:txBody>
      </p:sp>
      <p:sp>
        <p:nvSpPr>
          <p:cNvPr id="9" name="Rectangle 11"/>
          <p:cNvSpPr>
            <a:spLocks noGrp="1" noChangeArrowheads="1"/>
          </p:cNvSpPr>
          <p:nvPr>
            <p:ph type="sldNum" sz="quarter" idx="12"/>
          </p:nvPr>
        </p:nvSpPr>
        <p:spPr>
          <a:ln/>
        </p:spPr>
        <p:txBody>
          <a:bodyPr/>
          <a:lstStyle>
            <a:lvl1pPr>
              <a:defRPr/>
            </a:lvl1pPr>
          </a:lstStyle>
          <a:p>
            <a:fld id="{02B746EB-3FFD-4A4F-A08B-E79806669210}"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9"/>
          <p:cNvSpPr>
            <a:spLocks noGrp="1" noChangeArrowheads="1"/>
          </p:cNvSpPr>
          <p:nvPr>
            <p:ph type="dt" sz="half" idx="10"/>
          </p:nvPr>
        </p:nvSpPr>
        <p:spPr>
          <a:ln/>
        </p:spPr>
        <p:txBody>
          <a:bodyPr/>
          <a:lstStyle>
            <a:lvl1pPr>
              <a:defRPr/>
            </a:lvl1pPr>
          </a:lstStyle>
          <a:p>
            <a:fld id="{C8623CFF-9F64-45E8-9DC6-1D9A4225E00B}" type="datetime1">
              <a:rPr lang="fr-FR"/>
              <a:pPr/>
              <a:t>24/11/2014</a:t>
            </a:fld>
            <a:endParaRPr lang="fr-FR"/>
          </a:p>
        </p:txBody>
      </p:sp>
      <p:sp>
        <p:nvSpPr>
          <p:cNvPr id="4" name="Rectangle 10"/>
          <p:cNvSpPr>
            <a:spLocks noGrp="1" noChangeArrowheads="1"/>
          </p:cNvSpPr>
          <p:nvPr>
            <p:ph type="ftr" sz="quarter" idx="11"/>
          </p:nvPr>
        </p:nvSpPr>
        <p:spPr>
          <a:ln/>
        </p:spPr>
        <p:txBody>
          <a:bodyPr/>
          <a:lstStyle>
            <a:lvl1pPr>
              <a:defRPr/>
            </a:lvl1pPr>
          </a:lstStyle>
          <a:p>
            <a:endParaRPr lang="fr-FR"/>
          </a:p>
        </p:txBody>
      </p:sp>
      <p:sp>
        <p:nvSpPr>
          <p:cNvPr id="5" name="Rectangle 11"/>
          <p:cNvSpPr>
            <a:spLocks noGrp="1" noChangeArrowheads="1"/>
          </p:cNvSpPr>
          <p:nvPr>
            <p:ph type="sldNum" sz="quarter" idx="12"/>
          </p:nvPr>
        </p:nvSpPr>
        <p:spPr>
          <a:ln/>
        </p:spPr>
        <p:txBody>
          <a:bodyPr/>
          <a:lstStyle>
            <a:lvl1pPr>
              <a:defRPr/>
            </a:lvl1pPr>
          </a:lstStyle>
          <a:p>
            <a:fld id="{D62E5678-89FD-4ADF-965E-13AD4D16943D}"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fld id="{9EE426D3-6A22-4590-998A-18706FC9219A}" type="datetime1">
              <a:rPr lang="fr-FR"/>
              <a:pPr/>
              <a:t>24/11/2014</a:t>
            </a:fld>
            <a:endParaRPr lang="fr-FR"/>
          </a:p>
        </p:txBody>
      </p:sp>
      <p:sp>
        <p:nvSpPr>
          <p:cNvPr id="3" name="Rectangle 10"/>
          <p:cNvSpPr>
            <a:spLocks noGrp="1" noChangeArrowheads="1"/>
          </p:cNvSpPr>
          <p:nvPr>
            <p:ph type="ftr" sz="quarter" idx="11"/>
          </p:nvPr>
        </p:nvSpPr>
        <p:spPr>
          <a:ln/>
        </p:spPr>
        <p:txBody>
          <a:bodyPr/>
          <a:lstStyle>
            <a:lvl1pPr>
              <a:defRPr/>
            </a:lvl1pPr>
          </a:lstStyle>
          <a:p>
            <a:endParaRPr lang="fr-FR"/>
          </a:p>
        </p:txBody>
      </p:sp>
      <p:sp>
        <p:nvSpPr>
          <p:cNvPr id="4" name="Rectangle 11"/>
          <p:cNvSpPr>
            <a:spLocks noGrp="1" noChangeArrowheads="1"/>
          </p:cNvSpPr>
          <p:nvPr>
            <p:ph type="sldNum" sz="quarter" idx="12"/>
          </p:nvPr>
        </p:nvSpPr>
        <p:spPr>
          <a:ln/>
        </p:spPr>
        <p:txBody>
          <a:bodyPr/>
          <a:lstStyle>
            <a:lvl1pPr>
              <a:defRPr/>
            </a:lvl1pPr>
          </a:lstStyle>
          <a:p>
            <a:fld id="{82EF3AD8-4137-4BC3-A42D-8C641CC34851}"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9"/>
          <p:cNvSpPr>
            <a:spLocks noGrp="1" noChangeArrowheads="1"/>
          </p:cNvSpPr>
          <p:nvPr>
            <p:ph type="dt" sz="half" idx="10"/>
          </p:nvPr>
        </p:nvSpPr>
        <p:spPr>
          <a:ln/>
        </p:spPr>
        <p:txBody>
          <a:bodyPr/>
          <a:lstStyle>
            <a:lvl1pPr>
              <a:defRPr/>
            </a:lvl1pPr>
          </a:lstStyle>
          <a:p>
            <a:fld id="{1FF79120-CA67-4813-A03E-77C782C5ACC4}" type="datetime1">
              <a:rPr lang="fr-FR"/>
              <a:pPr/>
              <a:t>24/11/2014</a:t>
            </a:fld>
            <a:endParaRPr lang="fr-FR"/>
          </a:p>
        </p:txBody>
      </p:sp>
      <p:sp>
        <p:nvSpPr>
          <p:cNvPr id="6" name="Rectangle 10"/>
          <p:cNvSpPr>
            <a:spLocks noGrp="1" noChangeArrowheads="1"/>
          </p:cNvSpPr>
          <p:nvPr>
            <p:ph type="ftr" sz="quarter" idx="11"/>
          </p:nvPr>
        </p:nvSpPr>
        <p:spPr>
          <a:ln/>
        </p:spPr>
        <p:txBody>
          <a:bodyPr/>
          <a:lstStyle>
            <a:lvl1pPr>
              <a:defRPr/>
            </a:lvl1pPr>
          </a:lstStyle>
          <a:p>
            <a:endParaRPr lang="fr-FR"/>
          </a:p>
        </p:txBody>
      </p:sp>
      <p:sp>
        <p:nvSpPr>
          <p:cNvPr id="7" name="Rectangle 11"/>
          <p:cNvSpPr>
            <a:spLocks noGrp="1" noChangeArrowheads="1"/>
          </p:cNvSpPr>
          <p:nvPr>
            <p:ph type="sldNum" sz="quarter" idx="12"/>
          </p:nvPr>
        </p:nvSpPr>
        <p:spPr>
          <a:ln/>
        </p:spPr>
        <p:txBody>
          <a:bodyPr/>
          <a:lstStyle>
            <a:lvl1pPr>
              <a:defRPr/>
            </a:lvl1pPr>
          </a:lstStyle>
          <a:p>
            <a:fld id="{8C722716-0255-42A6-9A52-7657C3BAC778}"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9"/>
          <p:cNvSpPr>
            <a:spLocks noGrp="1" noChangeArrowheads="1"/>
          </p:cNvSpPr>
          <p:nvPr>
            <p:ph type="dt" sz="half" idx="10"/>
          </p:nvPr>
        </p:nvSpPr>
        <p:spPr>
          <a:ln/>
        </p:spPr>
        <p:txBody>
          <a:bodyPr/>
          <a:lstStyle>
            <a:lvl1pPr>
              <a:defRPr/>
            </a:lvl1pPr>
          </a:lstStyle>
          <a:p>
            <a:fld id="{8C57C32D-5491-4099-A744-33225B0669EB}" type="datetime1">
              <a:rPr lang="fr-FR"/>
              <a:pPr/>
              <a:t>24/11/2014</a:t>
            </a:fld>
            <a:endParaRPr lang="fr-FR"/>
          </a:p>
        </p:txBody>
      </p:sp>
      <p:sp>
        <p:nvSpPr>
          <p:cNvPr id="6" name="Rectangle 10"/>
          <p:cNvSpPr>
            <a:spLocks noGrp="1" noChangeArrowheads="1"/>
          </p:cNvSpPr>
          <p:nvPr>
            <p:ph type="ftr" sz="quarter" idx="11"/>
          </p:nvPr>
        </p:nvSpPr>
        <p:spPr>
          <a:ln/>
        </p:spPr>
        <p:txBody>
          <a:bodyPr/>
          <a:lstStyle>
            <a:lvl1pPr>
              <a:defRPr/>
            </a:lvl1pPr>
          </a:lstStyle>
          <a:p>
            <a:endParaRPr lang="fr-FR"/>
          </a:p>
        </p:txBody>
      </p:sp>
      <p:sp>
        <p:nvSpPr>
          <p:cNvPr id="7" name="Rectangle 11"/>
          <p:cNvSpPr>
            <a:spLocks noGrp="1" noChangeArrowheads="1"/>
          </p:cNvSpPr>
          <p:nvPr>
            <p:ph type="sldNum" sz="quarter" idx="12"/>
          </p:nvPr>
        </p:nvSpPr>
        <p:spPr>
          <a:ln/>
        </p:spPr>
        <p:txBody>
          <a:bodyPr/>
          <a:lstStyle>
            <a:lvl1pPr>
              <a:defRPr/>
            </a:lvl1pPr>
          </a:lstStyle>
          <a:p>
            <a:fld id="{D860DB29-73A4-49F5-9C00-11B8BA7854B7}"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803673" y="406400"/>
            <a:ext cx="5711428" cy="1475317"/>
            <a:chOff x="675" y="192"/>
            <a:chExt cx="4797" cy="697"/>
          </a:xfrm>
        </p:grpSpPr>
        <p:sp>
          <p:nvSpPr>
            <p:cNvPr id="28675"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28676"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28677"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28678"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defRPr/>
              </a:pPr>
              <a:endParaRPr lang="fr-FR">
                <a:latin typeface="Times New Roman" pitchFamily="18" charset="0"/>
                <a:ea typeface="+mn-ea"/>
                <a:cs typeface="Arial" charset="0"/>
              </a:endParaRPr>
            </a:p>
          </p:txBody>
        </p:sp>
        <p:sp>
          <p:nvSpPr>
            <p:cNvPr id="28679"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defRPr/>
              </a:pPr>
              <a:endParaRPr lang="fr-FR">
                <a:latin typeface="Times New Roman" pitchFamily="18" charset="0"/>
                <a:ea typeface="+mn-ea"/>
                <a:cs typeface="Arial" charset="0"/>
              </a:endParaRPr>
            </a:p>
          </p:txBody>
        </p:sp>
      </p:grpSp>
      <p:sp>
        <p:nvSpPr>
          <p:cNvPr id="1027" name="Rectangle 8"/>
          <p:cNvSpPr>
            <a:spLocks noGrp="1" noChangeArrowheads="1"/>
          </p:cNvSpPr>
          <p:nvPr>
            <p:ph type="body" idx="1"/>
          </p:nvPr>
        </p:nvSpPr>
        <p:spPr bwMode="auto">
          <a:xfrm>
            <a:off x="342900" y="2133601"/>
            <a:ext cx="6172200" cy="6040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8681" name="Rectangle 9"/>
          <p:cNvSpPr>
            <a:spLocks noGrp="1" noChangeArrowheads="1"/>
          </p:cNvSpPr>
          <p:nvPr>
            <p:ph type="dt" sz="half" idx="2"/>
          </p:nvPr>
        </p:nvSpPr>
        <p:spPr bwMode="auto">
          <a:xfrm>
            <a:off x="342900" y="8331200"/>
            <a:ext cx="16002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a typeface="Arial" charset="0"/>
                <a:cs typeface="Arial" charset="0"/>
              </a:defRPr>
            </a:lvl1pPr>
          </a:lstStyle>
          <a:p>
            <a:fld id="{9CEF7AA0-B79E-4B32-9921-25934BA4B18D}" type="datetime1">
              <a:rPr lang="fr-FR"/>
              <a:pPr/>
              <a:t>24/11/2014</a:t>
            </a:fld>
            <a:endParaRPr lang="fr-FR"/>
          </a:p>
        </p:txBody>
      </p:sp>
      <p:sp>
        <p:nvSpPr>
          <p:cNvPr id="28682" name="Rectangle 10"/>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a typeface="Arial" charset="0"/>
                <a:cs typeface="Arial" charset="0"/>
              </a:defRPr>
            </a:lvl1pPr>
          </a:lstStyle>
          <a:p>
            <a:endParaRPr lang="fr-FR"/>
          </a:p>
        </p:txBody>
      </p:sp>
      <p:sp>
        <p:nvSpPr>
          <p:cNvPr id="28683" name="Rectangle 11"/>
          <p:cNvSpPr>
            <a:spLocks noGrp="1" noChangeArrowheads="1"/>
          </p:cNvSpPr>
          <p:nvPr>
            <p:ph type="sldNum" sz="quarter" idx="4"/>
          </p:nvPr>
        </p:nvSpPr>
        <p:spPr bwMode="auto">
          <a:xfrm>
            <a:off x="4914900" y="8331200"/>
            <a:ext cx="16002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Arial" charset="0"/>
                <a:cs typeface="Arial" charset="0"/>
              </a:defRPr>
            </a:lvl1pPr>
          </a:lstStyle>
          <a:p>
            <a:fld id="{DC24BC9F-5968-4F3E-9DD2-C998EA4D781C}" type="slidenum">
              <a:rPr lang="fr-FR"/>
              <a:pPr/>
              <a:t>‹N°›</a:t>
            </a:fld>
            <a:endParaRPr lang="fr-FR"/>
          </a:p>
        </p:txBody>
      </p:sp>
      <p:sp>
        <p:nvSpPr>
          <p:cNvPr id="1031" name="Rectangle 12"/>
          <p:cNvSpPr>
            <a:spLocks noGrp="1" noChangeArrowheads="1"/>
          </p:cNvSpPr>
          <p:nvPr>
            <p:ph type="title"/>
          </p:nvPr>
        </p:nvSpPr>
        <p:spPr bwMode="auto">
          <a:xfrm>
            <a:off x="342900" y="366184"/>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et modifiez le titre</a:t>
            </a:r>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accent1"/>
        </a:buClr>
        <a:buFont typeface="Wingdings" charset="2"/>
        <a:buChar char="l"/>
        <a:defRPr sz="3200">
          <a:solidFill>
            <a:schemeClr val="tx1"/>
          </a:solidFill>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accent1"/>
        </a:buClr>
        <a:buFont typeface="Wingdings" charset="2"/>
        <a:buChar char="¡"/>
        <a:defRPr sz="2700">
          <a:solidFill>
            <a:schemeClr val="tx1"/>
          </a:solidFill>
          <a:latin typeface="+mn-lt"/>
          <a:ea typeface="ＭＳ Ｐゴシック" pitchFamily="84" charset="-128"/>
          <a:cs typeface="ＭＳ Ｐゴシック" pitchFamily="84" charset="-128"/>
        </a:defRPr>
      </a:lvl2pPr>
      <a:lvl3pPr marL="1143000" indent="-228600" algn="l" rtl="0" eaLnBrk="0" fontAlgn="base" hangingPunct="0">
        <a:spcBef>
          <a:spcPct val="20000"/>
        </a:spcBef>
        <a:spcAft>
          <a:spcPct val="0"/>
        </a:spcAft>
        <a:buClr>
          <a:schemeClr val="accent1"/>
        </a:buClr>
        <a:buFont typeface="Wingdings" charset="2"/>
        <a:buChar char="l"/>
        <a:defRPr sz="2300">
          <a:solidFill>
            <a:schemeClr val="tx1"/>
          </a:solidFill>
          <a:latin typeface="+mn-lt"/>
          <a:ea typeface="ＭＳ Ｐゴシック" pitchFamily="84" charset="-128"/>
          <a:cs typeface="ＭＳ Ｐゴシック" pitchFamily="84" charset="-128"/>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ea typeface="ＭＳ Ｐゴシック" pitchFamily="84" charset="-128"/>
          <a:cs typeface="ＭＳ Ｐゴシック" pitchFamily="84" charset="-128"/>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ea typeface="ＭＳ Ｐゴシック" pitchFamily="84" charset="-128"/>
          <a:cs typeface="ＭＳ Ｐゴシック" pitchFamily="84" charset="-128"/>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vosdroits.service-public.fr/associations/F1119.xhtml"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Ellipse 11"/>
          <p:cNvSpPr/>
          <p:nvPr/>
        </p:nvSpPr>
        <p:spPr>
          <a:xfrm>
            <a:off x="3786190" y="5000628"/>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4338" name="Rectangle 2"/>
          <p:cNvSpPr>
            <a:spLocks noGrp="1" noChangeArrowheads="1"/>
          </p:cNvSpPr>
          <p:nvPr>
            <p:ph type="ctrTitle"/>
          </p:nvPr>
        </p:nvSpPr>
        <p:spPr>
          <a:xfrm>
            <a:off x="785794" y="2714612"/>
            <a:ext cx="5829300" cy="2578100"/>
          </a:xfrm>
        </p:spPr>
        <p:txBody>
          <a:bodyPr/>
          <a:lstStyle/>
          <a:p>
            <a:pPr eaLnBrk="1" hangingPunct="1"/>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4000" dirty="0" smtClean="0">
                <a:ea typeface="ＭＳ Ｐゴシック" charset="-128"/>
                <a:cs typeface="ＭＳ Ｐゴシック" charset="-128"/>
              </a:rPr>
              <a:t/>
            </a:r>
            <a:br>
              <a:rPr lang="fr-FR" sz="4000" dirty="0" smtClean="0">
                <a:ea typeface="ＭＳ Ｐゴシック" charset="-128"/>
                <a:cs typeface="ＭＳ Ｐゴシック" charset="-128"/>
              </a:rPr>
            </a:br>
            <a:r>
              <a:rPr lang="fr-FR" sz="2800" dirty="0" smtClean="0">
                <a:latin typeface="+mn-lt"/>
                <a:ea typeface="ＭＳ Ｐゴシック" charset="-128"/>
                <a:cs typeface="ＭＳ Ｐゴシック" charset="-128"/>
              </a:rPr>
              <a:t>Aperçu des frontières réglementaires pour l’accueil des enfants dans l’environnement d’une paroisse</a:t>
            </a:r>
          </a:p>
        </p:txBody>
      </p:sp>
      <p:sp>
        <p:nvSpPr>
          <p:cNvPr id="14339" name="Rectangle 3"/>
          <p:cNvSpPr>
            <a:spLocks noGrp="1" noChangeArrowheads="1"/>
          </p:cNvSpPr>
          <p:nvPr>
            <p:ph type="subTitle" idx="1"/>
          </p:nvPr>
        </p:nvSpPr>
        <p:spPr>
          <a:xfrm>
            <a:off x="1857364" y="5929322"/>
            <a:ext cx="4800600" cy="2336800"/>
          </a:xfrm>
        </p:spPr>
        <p:txBody>
          <a:bodyPr/>
          <a:lstStyle/>
          <a:p>
            <a:pPr eaLnBrk="1" hangingPunct="1">
              <a:lnSpc>
                <a:spcPct val="80000"/>
              </a:lnSpc>
              <a:buFont typeface="Wingdings" charset="2"/>
              <a:buNone/>
            </a:pPr>
            <a:r>
              <a:rPr lang="fr-FR" sz="1900" dirty="0" smtClean="0">
                <a:ea typeface="ＭＳ Ｐゴシック" charset="-128"/>
                <a:cs typeface="ＭＳ Ｐゴシック" charset="-128"/>
              </a:rPr>
              <a:t>De la catéchèse</a:t>
            </a:r>
          </a:p>
          <a:p>
            <a:pPr eaLnBrk="1" hangingPunct="1">
              <a:lnSpc>
                <a:spcPct val="80000"/>
              </a:lnSpc>
              <a:buFont typeface="Wingdings" charset="2"/>
              <a:buNone/>
            </a:pPr>
            <a:r>
              <a:rPr lang="fr-FR" sz="1900" dirty="0" smtClean="0">
                <a:ea typeface="ＭＳ Ｐゴシック" charset="-128"/>
                <a:cs typeface="ＭＳ Ｐゴシック" charset="-128"/>
              </a:rPr>
              <a:t>aux activités de loisirs</a:t>
            </a:r>
          </a:p>
          <a:p>
            <a:pPr eaLnBrk="1" hangingPunct="1">
              <a:lnSpc>
                <a:spcPct val="80000"/>
              </a:lnSpc>
              <a:buFont typeface="Wingdings" charset="2"/>
              <a:buNone/>
            </a:pPr>
            <a:r>
              <a:rPr lang="fr-FR" sz="1900" dirty="0" smtClean="0">
                <a:ea typeface="ＭＳ Ｐゴシック" charset="-128"/>
                <a:cs typeface="ＭＳ Ｐゴシック" charset="-128"/>
              </a:rPr>
              <a:t>et au regroupement </a:t>
            </a:r>
          </a:p>
          <a:p>
            <a:pPr eaLnBrk="1" hangingPunct="1">
              <a:lnSpc>
                <a:spcPct val="80000"/>
              </a:lnSpc>
              <a:buFont typeface="Wingdings" charset="2"/>
              <a:buNone/>
            </a:pPr>
            <a:r>
              <a:rPr lang="fr-FR" sz="1900" dirty="0" smtClean="0">
                <a:ea typeface="ＭＳ Ｐゴシック" charset="-128"/>
                <a:cs typeface="ＭＳ Ｐゴシック" charset="-128"/>
              </a:rPr>
              <a:t>des mouvements de jeunes</a:t>
            </a:r>
          </a:p>
          <a:p>
            <a:pPr eaLnBrk="1" hangingPunct="1">
              <a:lnSpc>
                <a:spcPct val="80000"/>
              </a:lnSpc>
              <a:buFont typeface="Wingdings" charset="2"/>
              <a:buNone/>
            </a:pPr>
            <a:r>
              <a:rPr lang="fr-FR" sz="1900" dirty="0" smtClean="0">
                <a:ea typeface="ＭＳ Ｐゴシック" charset="-128"/>
                <a:cs typeface="ＭＳ Ｐゴシック" charset="-128"/>
              </a:rPr>
              <a:t> dans une maison paroissiale.</a:t>
            </a:r>
          </a:p>
          <a:p>
            <a:pPr eaLnBrk="1" hangingPunct="1">
              <a:lnSpc>
                <a:spcPct val="80000"/>
              </a:lnSpc>
            </a:pPr>
            <a:r>
              <a:rPr lang="fr-FR" sz="2000" dirty="0" smtClean="0">
                <a:ea typeface="ＭＳ Ｐゴシック" charset="-128"/>
                <a:cs typeface="ＭＳ Ｐゴシック" charset="-128"/>
              </a:rPr>
              <a:t>      </a:t>
            </a:r>
          </a:p>
          <a:p>
            <a:pPr eaLnBrk="1" hangingPunct="1">
              <a:lnSpc>
                <a:spcPct val="80000"/>
              </a:lnSpc>
            </a:pPr>
            <a:r>
              <a:rPr lang="fr-FR" sz="1400" i="1" dirty="0" smtClean="0">
                <a:ea typeface="ＭＳ Ｐゴシック" charset="-128"/>
                <a:cs typeface="ＭＳ Ｐゴシック" charset="-128"/>
              </a:rPr>
              <a:t>Le point de vue de la </a:t>
            </a:r>
            <a:r>
              <a:rPr lang="fr-FR" sz="1400" i="1" dirty="0" err="1" smtClean="0">
                <a:ea typeface="ＭＳ Ｐゴシック" charset="-128"/>
                <a:cs typeface="ＭＳ Ｐゴシック" charset="-128"/>
              </a:rPr>
              <a:t>Facel</a:t>
            </a:r>
            <a:endParaRPr lang="fr-FR" sz="1400" i="1" dirty="0" smtClean="0">
              <a:ea typeface="ＭＳ Ｐゴシック" charset="-128"/>
              <a:cs typeface="ＭＳ Ｐゴシック" charset="-128"/>
            </a:endParaRPr>
          </a:p>
          <a:p>
            <a:pPr eaLnBrk="1" hangingPunct="1">
              <a:lnSpc>
                <a:spcPct val="80000"/>
              </a:lnSpc>
              <a:buFont typeface="Wingdings" charset="2"/>
              <a:buNone/>
            </a:pPr>
            <a:r>
              <a:rPr lang="fr-FR" sz="2000" dirty="0" smtClean="0">
                <a:ea typeface="ＭＳ Ｐゴシック" charset="-128"/>
                <a:cs typeface="ＭＳ Ｐゴシック" charset="-128"/>
              </a:rPr>
              <a:t> </a:t>
            </a:r>
            <a:endParaRPr lang="fr-FR" sz="1400" i="1" dirty="0" smtClean="0">
              <a:latin typeface="Times New Roman" charset="0"/>
              <a:ea typeface="Times New Roman" charset="0"/>
              <a:cs typeface="Times New Roman" charset="0"/>
            </a:endParaRPr>
          </a:p>
          <a:p>
            <a:pPr algn="l" eaLnBrk="1" hangingPunct="1">
              <a:lnSpc>
                <a:spcPct val="80000"/>
              </a:lnSpc>
              <a:buFont typeface="Wingdings" charset="2"/>
              <a:buNone/>
            </a:pPr>
            <a:r>
              <a:rPr lang="fr-FR" sz="1400" i="1" dirty="0" smtClean="0">
                <a:latin typeface="Times New Roman" charset="0"/>
                <a:ea typeface="Times New Roman" charset="0"/>
                <a:cs typeface="Times New Roman" charset="0"/>
              </a:rPr>
              <a:t>					</a:t>
            </a:r>
            <a:endParaRPr lang="fr-FR" sz="1400" dirty="0" smtClean="0">
              <a:latin typeface="Times New Roman" charset="0"/>
              <a:ea typeface="Times New Roman" charset="0"/>
              <a:cs typeface="Times New Roman" charset="0"/>
            </a:endParaRPr>
          </a:p>
          <a:p>
            <a:pPr eaLnBrk="1" hangingPunct="1">
              <a:lnSpc>
                <a:spcPct val="80000"/>
              </a:lnSpc>
              <a:buFont typeface="Wingdings" charset="2"/>
              <a:buNone/>
            </a:pPr>
            <a:endParaRPr lang="fr-FR" sz="1400" i="1" dirty="0" smtClean="0">
              <a:ea typeface="ＭＳ Ｐゴシック" charset="-128"/>
              <a:cs typeface="ＭＳ Ｐゴシック" charset="-128"/>
            </a:endParaRPr>
          </a:p>
        </p:txBody>
      </p:sp>
      <p:pic>
        <p:nvPicPr>
          <p:cNvPr id="6" name="Image 20" descr="logo-facel-jpg.jpg"/>
          <p:cNvPicPr>
            <a:picLocks noChangeAspect="1"/>
          </p:cNvPicPr>
          <p:nvPr/>
        </p:nvPicPr>
        <p:blipFill>
          <a:blip r:embed="rId3" cstate="print"/>
          <a:srcRect/>
          <a:stretch>
            <a:fillRect/>
          </a:stretch>
        </p:blipFill>
        <p:spPr bwMode="auto">
          <a:xfrm>
            <a:off x="0" y="142844"/>
            <a:ext cx="1701771" cy="1571636"/>
          </a:xfrm>
          <a:prstGeom prst="rect">
            <a:avLst/>
          </a:prstGeom>
          <a:noFill/>
          <a:ln w="9525">
            <a:noFill/>
            <a:miter lim="800000"/>
            <a:headEnd/>
            <a:tailEnd/>
          </a:ln>
        </p:spPr>
      </p:pic>
      <p:sp>
        <p:nvSpPr>
          <p:cNvPr id="7" name="Rectangle 6"/>
          <p:cNvSpPr/>
          <p:nvPr/>
        </p:nvSpPr>
        <p:spPr>
          <a:xfrm>
            <a:off x="4523707" y="8836223"/>
            <a:ext cx="2334293" cy="307777"/>
          </a:xfrm>
          <a:prstGeom prst="rect">
            <a:avLst/>
          </a:prstGeom>
        </p:spPr>
        <p:txBody>
          <a:bodyPr wrap="none">
            <a:spAutoFit/>
          </a:bodyPr>
          <a:lstStyle/>
          <a:p>
            <a:pPr algn="r"/>
            <a:r>
              <a:rPr lang="fr-FR" sz="1400" b="1" i="1" dirty="0" smtClean="0"/>
              <a:t>6</a:t>
            </a:r>
            <a:r>
              <a:rPr lang="fr-FR" sz="1400" b="1" i="1" baseline="30000" dirty="0" smtClean="0"/>
              <a:t>ème</a:t>
            </a:r>
            <a:r>
              <a:rPr lang="fr-FR" sz="1400" b="1" i="1" dirty="0" smtClean="0"/>
              <a:t> éd. –septembre 2014</a:t>
            </a:r>
            <a:endParaRPr lang="fr-FR" sz="1400" b="1" i="1" dirty="0"/>
          </a:p>
        </p:txBody>
      </p:sp>
      <p:sp>
        <p:nvSpPr>
          <p:cNvPr id="9" name="Ellipse 8"/>
          <p:cNvSpPr/>
          <p:nvPr/>
        </p:nvSpPr>
        <p:spPr>
          <a:xfrm>
            <a:off x="1285860" y="1857356"/>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Ellipse 9"/>
          <p:cNvSpPr/>
          <p:nvPr/>
        </p:nvSpPr>
        <p:spPr>
          <a:xfrm>
            <a:off x="3214686" y="1857356"/>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1" name="Ellipse 10"/>
          <p:cNvSpPr/>
          <p:nvPr/>
        </p:nvSpPr>
        <p:spPr>
          <a:xfrm>
            <a:off x="5072074" y="1857356"/>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3" name="Ellipse 12"/>
          <p:cNvSpPr/>
          <p:nvPr/>
        </p:nvSpPr>
        <p:spPr>
          <a:xfrm>
            <a:off x="2000240" y="5072066"/>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4" name="Ellipse 13"/>
          <p:cNvSpPr/>
          <p:nvPr/>
        </p:nvSpPr>
        <p:spPr>
          <a:xfrm>
            <a:off x="142852" y="5143504"/>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 name="ZoneTexte 20"/>
          <p:cNvSpPr txBox="1">
            <a:spLocks noChangeArrowheads="1"/>
          </p:cNvSpPr>
          <p:nvPr/>
        </p:nvSpPr>
        <p:spPr bwMode="auto">
          <a:xfrm>
            <a:off x="4857760" y="214282"/>
            <a:ext cx="2714625" cy="338138"/>
          </a:xfrm>
          <a:prstGeom prst="rect">
            <a:avLst/>
          </a:prstGeom>
          <a:noFill/>
          <a:ln w="9525">
            <a:noFill/>
            <a:miter lim="800000"/>
            <a:headEnd/>
            <a:tailEnd/>
          </a:ln>
        </p:spPr>
        <p:txBody>
          <a:bodyPr>
            <a:spAutoFit/>
          </a:bodyPr>
          <a:lstStyle/>
          <a:p>
            <a:r>
              <a:rPr lang="fr-FR" sz="1600" dirty="0"/>
              <a:t>Document </a:t>
            </a:r>
            <a:r>
              <a:rPr lang="fr-FR" sz="1600" dirty="0" err="1"/>
              <a:t>Facel</a:t>
            </a:r>
            <a:r>
              <a:rPr lang="fr-FR" sz="1600" dirty="0"/>
              <a:t> </a:t>
            </a:r>
            <a:r>
              <a:rPr lang="fr-FR" sz="1600" dirty="0" smtClean="0"/>
              <a:t>3</a:t>
            </a:r>
            <a:endParaRPr lang="fr-FR" sz="1600" dirty="0"/>
          </a:p>
        </p:txBody>
      </p:sp>
      <p:pic>
        <p:nvPicPr>
          <p:cNvPr id="2" name="Image 1"/>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9605" y="7991872"/>
            <a:ext cx="2459994" cy="115212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a:ln/>
        </p:spPr>
        <p:txBody>
          <a:bodyPr/>
          <a:lstStyle/>
          <a:p>
            <a:fld id="{088491DB-D95C-4BC9-A4AC-19F8261D5E94}" type="slidenum">
              <a:rPr lang="fr-FR"/>
              <a:pPr/>
              <a:t>10</a:t>
            </a:fld>
            <a:endParaRPr lang="fr-FR"/>
          </a:p>
        </p:txBody>
      </p:sp>
      <p:sp>
        <p:nvSpPr>
          <p:cNvPr id="22529" name="Rectangle 2"/>
          <p:cNvSpPr>
            <a:spLocks noGrp="1" noChangeArrowheads="1"/>
          </p:cNvSpPr>
          <p:nvPr>
            <p:ph type="title"/>
          </p:nvPr>
        </p:nvSpPr>
        <p:spPr>
          <a:xfrm>
            <a:off x="285728" y="1928794"/>
            <a:ext cx="6247209" cy="1524000"/>
          </a:xfrm>
        </p:spPr>
        <p:txBody>
          <a:bodyPr/>
          <a:lstStyle/>
          <a:p>
            <a:pPr eaLnBrk="1" hangingPunct="1"/>
            <a:r>
              <a:rPr lang="fr-FR" sz="3400" dirty="0" smtClean="0">
                <a:ea typeface="ＭＳ Ｐゴシック" charset="-128"/>
                <a:cs typeface="ＭＳ Ｐゴシック" charset="-128"/>
              </a:rPr>
              <a:t/>
            </a:r>
            <a:br>
              <a:rPr lang="fr-FR" sz="3400" dirty="0" smtClean="0">
                <a:ea typeface="ＭＳ Ｐゴシック" charset="-128"/>
                <a:cs typeface="ＭＳ Ｐゴシック" charset="-128"/>
              </a:rPr>
            </a:br>
            <a:r>
              <a:rPr lang="fr-FR" sz="2000" b="1" dirty="0" smtClean="0">
                <a:ea typeface="ＭＳ Ｐゴシック" charset="-128"/>
                <a:cs typeface="ＭＳ Ｐゴシック" charset="-128"/>
              </a:rPr>
              <a:t>Conclusion : Comment créer et faire vivre l’accueil des enfants dans l’environnement d’une paroisse ?</a:t>
            </a:r>
            <a:r>
              <a:rPr lang="fr-FR" sz="3400" dirty="0" smtClean="0">
                <a:ea typeface="ＭＳ Ｐゴシック" charset="-128"/>
                <a:cs typeface="ＭＳ Ｐゴシック" charset="-128"/>
              </a:rPr>
              <a:t/>
            </a:r>
            <a:br>
              <a:rPr lang="fr-FR" sz="3400" dirty="0" smtClean="0">
                <a:ea typeface="ＭＳ Ｐゴシック" charset="-128"/>
                <a:cs typeface="ＭＳ Ｐゴシック" charset="-128"/>
              </a:rPr>
            </a:br>
            <a:endParaRPr lang="fr-FR" sz="3400" dirty="0" smtClean="0">
              <a:ea typeface="ＭＳ Ｐゴシック" charset="-128"/>
              <a:cs typeface="ＭＳ Ｐゴシック" charset="-128"/>
            </a:endParaRPr>
          </a:p>
        </p:txBody>
      </p:sp>
      <p:sp>
        <p:nvSpPr>
          <p:cNvPr id="22530" name="Rectangle 3"/>
          <p:cNvSpPr>
            <a:spLocks noGrp="1" noChangeArrowheads="1"/>
          </p:cNvSpPr>
          <p:nvPr>
            <p:ph idx="1"/>
          </p:nvPr>
        </p:nvSpPr>
        <p:spPr>
          <a:xfrm>
            <a:off x="357166" y="3786182"/>
            <a:ext cx="6172200" cy="6040967"/>
          </a:xfrm>
        </p:spPr>
        <p:txBody>
          <a:bodyPr/>
          <a:lstStyle/>
          <a:p>
            <a:pPr eaLnBrk="1" hangingPunct="1">
              <a:lnSpc>
                <a:spcPct val="80000"/>
              </a:lnSpc>
              <a:buClr>
                <a:srgbClr val="FF9933"/>
              </a:buClr>
            </a:pPr>
            <a:r>
              <a:rPr lang="fr-FR" sz="1800" dirty="0" smtClean="0">
                <a:ea typeface="ＭＳ Ｐゴシック" charset="-128"/>
                <a:cs typeface="ＭＳ Ｐゴシック" charset="-128"/>
              </a:rPr>
              <a:t>La </a:t>
            </a:r>
            <a:r>
              <a:rPr lang="fr-FR" sz="1800" dirty="0" err="1" smtClean="0">
                <a:ea typeface="ＭＳ Ｐゴシック" charset="-128"/>
                <a:cs typeface="ＭＳ Ｐゴシック" charset="-128"/>
              </a:rPr>
              <a:t>Facel</a:t>
            </a:r>
            <a:r>
              <a:rPr lang="fr-FR" sz="1800" dirty="0" smtClean="0">
                <a:ea typeface="ＭＳ Ｐゴシック" charset="-128"/>
                <a:cs typeface="ＭＳ Ｐゴシック" charset="-128"/>
              </a:rPr>
              <a:t> peut vous conseiller </a:t>
            </a:r>
          </a:p>
          <a:p>
            <a:pPr eaLnBrk="1" hangingPunct="1">
              <a:lnSpc>
                <a:spcPct val="80000"/>
              </a:lnSpc>
              <a:buClr>
                <a:srgbClr val="FF9933"/>
              </a:buClr>
            </a:pPr>
            <a:endParaRPr lang="fr-FR" sz="1800" dirty="0" smtClean="0">
              <a:ea typeface="ＭＳ Ｐゴシック" charset="-128"/>
              <a:cs typeface="ＭＳ Ｐゴシック" charset="-128"/>
            </a:endParaRPr>
          </a:p>
          <a:p>
            <a:pPr eaLnBrk="1" hangingPunct="1">
              <a:lnSpc>
                <a:spcPct val="80000"/>
              </a:lnSpc>
              <a:buClr>
                <a:srgbClr val="FF9933"/>
              </a:buClr>
            </a:pPr>
            <a:endParaRPr lang="fr-FR" sz="1800" dirty="0" smtClean="0">
              <a:ea typeface="ＭＳ Ｐゴシック" charset="-128"/>
              <a:cs typeface="ＭＳ Ｐゴシック" charset="-128"/>
            </a:endParaRPr>
          </a:p>
          <a:p>
            <a:pPr eaLnBrk="1" hangingPunct="1">
              <a:lnSpc>
                <a:spcPct val="80000"/>
              </a:lnSpc>
              <a:buClr>
                <a:srgbClr val="FF9933"/>
              </a:buClr>
            </a:pPr>
            <a:r>
              <a:rPr lang="fr-FR" sz="1800" i="1" dirty="0" smtClean="0">
                <a:ea typeface="ＭＳ Ｐゴシック" charset="-128"/>
                <a:cs typeface="ＭＳ Ｐゴシック" charset="-128"/>
              </a:rPr>
              <a:t>Contacts à joindre</a:t>
            </a:r>
          </a:p>
          <a:p>
            <a:pPr eaLnBrk="1" hangingPunct="1">
              <a:lnSpc>
                <a:spcPct val="80000"/>
              </a:lnSpc>
              <a:buClr>
                <a:srgbClr val="FF9933"/>
              </a:buClr>
            </a:pPr>
            <a:endParaRPr lang="fr-FR" sz="1800" i="1" dirty="0" smtClean="0">
              <a:ea typeface="ＭＳ Ｐゴシック" charset="-128"/>
              <a:cs typeface="ＭＳ Ｐゴシック" charset="-128"/>
            </a:endParaRPr>
          </a:p>
          <a:p>
            <a:pPr lvl="1" eaLnBrk="1" hangingPunct="1">
              <a:lnSpc>
                <a:spcPct val="80000"/>
              </a:lnSpc>
              <a:buClr>
                <a:srgbClr val="FF9933"/>
              </a:buClr>
              <a:buFont typeface="Wingdings" charset="2"/>
              <a:buNone/>
            </a:pPr>
            <a:r>
              <a:rPr lang="fr-FR" sz="1800" i="1" dirty="0" smtClean="0">
                <a:ea typeface="ＭＳ Ｐゴシック" charset="-128"/>
              </a:rPr>
              <a:t>Marie-Christine Aubert</a:t>
            </a:r>
          </a:p>
          <a:p>
            <a:pPr lvl="1" eaLnBrk="1" hangingPunct="1">
              <a:lnSpc>
                <a:spcPct val="80000"/>
              </a:lnSpc>
              <a:buClr>
                <a:srgbClr val="FF9933"/>
              </a:buClr>
              <a:buFont typeface="Wingdings" charset="2"/>
              <a:buNone/>
            </a:pPr>
            <a:r>
              <a:rPr lang="fr-FR" sz="1800" i="1" dirty="0" smtClean="0">
                <a:ea typeface="ＭＳ Ｐゴシック" charset="-128"/>
              </a:rPr>
              <a:t>01 78 91 91 21</a:t>
            </a:r>
          </a:p>
          <a:p>
            <a:pPr lvl="1" eaLnBrk="1" hangingPunct="1">
              <a:lnSpc>
                <a:spcPct val="80000"/>
              </a:lnSpc>
              <a:buClr>
                <a:srgbClr val="FF9933"/>
              </a:buClr>
              <a:buFont typeface="Wingdings" charset="2"/>
              <a:buNone/>
            </a:pPr>
            <a:r>
              <a:rPr lang="fr-FR" sz="1800" i="1" dirty="0" smtClean="0">
                <a:ea typeface="ＭＳ Ｐゴシック" charset="-128"/>
              </a:rPr>
              <a:t>mcaubert@facel-paris.com</a:t>
            </a:r>
          </a:p>
          <a:p>
            <a:pPr lvl="1" eaLnBrk="1" hangingPunct="1">
              <a:lnSpc>
                <a:spcPct val="80000"/>
              </a:lnSpc>
              <a:buClr>
                <a:srgbClr val="FF9933"/>
              </a:buClr>
              <a:buFont typeface="Wingdings" charset="2"/>
              <a:buNone/>
            </a:pPr>
            <a:endParaRPr lang="fr-FR" sz="1800" i="1" dirty="0" smtClean="0">
              <a:ea typeface="ＭＳ Ｐゴシック" charset="-128"/>
            </a:endParaRPr>
          </a:p>
          <a:p>
            <a:pPr lvl="1" eaLnBrk="1" hangingPunct="1">
              <a:lnSpc>
                <a:spcPct val="80000"/>
              </a:lnSpc>
              <a:buClr>
                <a:srgbClr val="FF9933"/>
              </a:buClr>
              <a:buFont typeface="Wingdings" charset="2"/>
              <a:buNone/>
            </a:pPr>
            <a:r>
              <a:rPr lang="fr-FR" sz="1800" i="1" dirty="0" smtClean="0">
                <a:ea typeface="ＭＳ Ｐゴシック" charset="-128"/>
              </a:rPr>
              <a:t>Patricia Chevallier</a:t>
            </a:r>
          </a:p>
          <a:p>
            <a:pPr lvl="1" eaLnBrk="1" hangingPunct="1">
              <a:lnSpc>
                <a:spcPct val="80000"/>
              </a:lnSpc>
              <a:buClr>
                <a:srgbClr val="FF9933"/>
              </a:buClr>
              <a:buFont typeface="Wingdings" charset="2"/>
              <a:buNone/>
            </a:pPr>
            <a:r>
              <a:rPr lang="fr-FR" sz="1800" i="1" dirty="0" smtClean="0">
                <a:ea typeface="ＭＳ Ｐゴシック" charset="-128"/>
              </a:rPr>
              <a:t>01 78 91 91 22</a:t>
            </a:r>
          </a:p>
          <a:p>
            <a:pPr lvl="1" eaLnBrk="1" hangingPunct="1">
              <a:lnSpc>
                <a:spcPct val="80000"/>
              </a:lnSpc>
              <a:buClr>
                <a:srgbClr val="FF9933"/>
              </a:buClr>
              <a:buFont typeface="Wingdings" charset="2"/>
              <a:buNone/>
            </a:pPr>
            <a:r>
              <a:rPr lang="fr-FR" sz="1800" i="1" dirty="0" smtClean="0">
                <a:ea typeface="ＭＳ Ｐゴシック" charset="-128"/>
              </a:rPr>
              <a:t>pchevallier@facel-paris.com</a:t>
            </a:r>
          </a:p>
          <a:p>
            <a:pPr lvl="1" eaLnBrk="1" hangingPunct="1">
              <a:lnSpc>
                <a:spcPct val="80000"/>
              </a:lnSpc>
              <a:buClr>
                <a:srgbClr val="FF9933"/>
              </a:buClr>
              <a:buFont typeface="Wingdings" charset="2"/>
              <a:buNone/>
            </a:pPr>
            <a:endParaRPr lang="fr-FR" sz="1800" i="1" dirty="0" smtClean="0">
              <a:ea typeface="ＭＳ Ｐゴシック" charset="-128"/>
            </a:endParaRPr>
          </a:p>
          <a:p>
            <a:pPr lvl="1" eaLnBrk="1" hangingPunct="1">
              <a:lnSpc>
                <a:spcPct val="80000"/>
              </a:lnSpc>
              <a:buClr>
                <a:srgbClr val="FF9933"/>
              </a:buClr>
              <a:buFont typeface="Wingdings" charset="2"/>
              <a:buNone/>
            </a:pPr>
            <a:r>
              <a:rPr lang="fr-FR" sz="1800" i="1" dirty="0" err="1" smtClean="0">
                <a:ea typeface="ＭＳ Ｐゴシック" charset="-128"/>
              </a:rPr>
              <a:t>Facel</a:t>
            </a:r>
            <a:r>
              <a:rPr lang="fr-FR" sz="1800" i="1" dirty="0" smtClean="0">
                <a:ea typeface="ＭＳ Ｐゴシック" charset="-128"/>
              </a:rPr>
              <a:t> - 24 rue Saint Roch 75001 Paris - http://www.facel-paris.com/</a:t>
            </a:r>
          </a:p>
          <a:p>
            <a:pPr lvl="1" eaLnBrk="1" hangingPunct="1">
              <a:lnSpc>
                <a:spcPct val="80000"/>
              </a:lnSpc>
              <a:buClr>
                <a:srgbClr val="FF9933"/>
              </a:buClr>
              <a:buFont typeface="Wingdings" charset="2"/>
              <a:buNone/>
            </a:pPr>
            <a:endParaRPr lang="fr-FR" sz="1900" i="1" dirty="0" smtClean="0">
              <a:ea typeface="ＭＳ Ｐゴシック" charset="-128"/>
            </a:endParaRPr>
          </a:p>
          <a:p>
            <a:pPr lvl="1" eaLnBrk="1" hangingPunct="1">
              <a:lnSpc>
                <a:spcPct val="80000"/>
              </a:lnSpc>
              <a:buClr>
                <a:srgbClr val="FF9933"/>
              </a:buClr>
              <a:buFont typeface="Wingdings" charset="2"/>
              <a:buNone/>
            </a:pPr>
            <a:endParaRPr lang="fr-FR" sz="1900" i="1" dirty="0" smtClean="0">
              <a:ea typeface="ＭＳ Ｐゴシック" charset="-128"/>
            </a:endParaRPr>
          </a:p>
          <a:p>
            <a:pPr lvl="1" eaLnBrk="1" hangingPunct="1">
              <a:lnSpc>
                <a:spcPct val="80000"/>
              </a:lnSpc>
              <a:buClr>
                <a:srgbClr val="FF9933"/>
              </a:buClr>
              <a:buFont typeface="Wingdings" charset="2"/>
              <a:buNone/>
            </a:pPr>
            <a:endParaRPr lang="fr-FR" sz="1900" i="1" dirty="0" smtClean="0">
              <a:ea typeface="ＭＳ Ｐゴシック" charset="-128"/>
            </a:endParaRPr>
          </a:p>
          <a:p>
            <a:pPr lvl="1" eaLnBrk="1" hangingPunct="1">
              <a:lnSpc>
                <a:spcPct val="80000"/>
              </a:lnSpc>
              <a:buClr>
                <a:srgbClr val="FF9933"/>
              </a:buClr>
              <a:buFont typeface="Wingdings" charset="2"/>
              <a:buNone/>
            </a:pPr>
            <a:endParaRPr lang="fr-FR" sz="1900" i="1" dirty="0" smtClean="0">
              <a:ea typeface="ＭＳ Ｐゴシック" charset="-128"/>
            </a:endParaRPr>
          </a:p>
          <a:p>
            <a:pPr lvl="1" eaLnBrk="1" hangingPunct="1">
              <a:lnSpc>
                <a:spcPct val="80000"/>
              </a:lnSpc>
              <a:buClr>
                <a:srgbClr val="FF9933"/>
              </a:buClr>
            </a:pPr>
            <a:endParaRPr lang="fr-FR" sz="1900" i="1" dirty="0" smtClean="0">
              <a:ea typeface="ＭＳ Ｐゴシック" charset="-128"/>
            </a:endParaRPr>
          </a:p>
          <a:p>
            <a:pPr lvl="1" eaLnBrk="1" hangingPunct="1">
              <a:lnSpc>
                <a:spcPct val="80000"/>
              </a:lnSpc>
              <a:buClr>
                <a:srgbClr val="FF9933"/>
              </a:buClr>
              <a:buFont typeface="Wingdings" charset="2"/>
              <a:buNone/>
            </a:pPr>
            <a:endParaRPr lang="fr-FR" sz="1900" i="1" dirty="0" smtClean="0">
              <a:ea typeface="ＭＳ Ｐゴシック" charset="-128"/>
            </a:endParaRPr>
          </a:p>
          <a:p>
            <a:pPr lvl="1" eaLnBrk="1" hangingPunct="1">
              <a:lnSpc>
                <a:spcPct val="80000"/>
              </a:lnSpc>
              <a:buClr>
                <a:srgbClr val="FF9933"/>
              </a:buClr>
              <a:buFont typeface="Wingdings" charset="2"/>
              <a:buNone/>
            </a:pPr>
            <a:endParaRPr lang="fr-FR" sz="1900" i="1" dirty="0" smtClean="0">
              <a:ea typeface="ＭＳ Ｐゴシック" charset="-128"/>
            </a:endParaRPr>
          </a:p>
          <a:p>
            <a:pPr eaLnBrk="1" hangingPunct="1">
              <a:lnSpc>
                <a:spcPct val="80000"/>
              </a:lnSpc>
              <a:buClr>
                <a:srgbClr val="FF9933"/>
              </a:buClr>
            </a:pPr>
            <a:endParaRPr lang="fr-FR" sz="2400" i="1" dirty="0" smtClean="0">
              <a:ea typeface="ＭＳ Ｐゴシック" charset="-128"/>
              <a:cs typeface="ＭＳ Ｐゴシック" charset="-128"/>
            </a:endParaRPr>
          </a:p>
          <a:p>
            <a:pPr lvl="1" eaLnBrk="1" hangingPunct="1">
              <a:lnSpc>
                <a:spcPct val="80000"/>
              </a:lnSpc>
              <a:buClr>
                <a:srgbClr val="FF9933"/>
              </a:buClr>
            </a:pPr>
            <a:endParaRPr lang="fr-FR" sz="3200" dirty="0" smtClean="0">
              <a:ea typeface="ＭＳ Ｐゴシック" charset="-128"/>
            </a:endParaRPr>
          </a:p>
        </p:txBody>
      </p:sp>
      <p:sp>
        <p:nvSpPr>
          <p:cNvPr id="5" name="Ellipse 4"/>
          <p:cNvSpPr/>
          <p:nvPr/>
        </p:nvSpPr>
        <p:spPr>
          <a:xfrm>
            <a:off x="2643182"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Ellipse 5"/>
          <p:cNvSpPr/>
          <p:nvPr/>
        </p:nvSpPr>
        <p:spPr>
          <a:xfrm>
            <a:off x="357166"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786322"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a:ln/>
        </p:spPr>
        <p:txBody>
          <a:bodyPr/>
          <a:lstStyle/>
          <a:p>
            <a:fld id="{EC515143-F533-4EAA-9E55-4FBADDD3FCFA}" type="slidenum">
              <a:rPr lang="fr-FR"/>
              <a:pPr/>
              <a:t>11</a:t>
            </a:fld>
            <a:endParaRPr lang="fr-FR"/>
          </a:p>
        </p:txBody>
      </p:sp>
      <p:sp>
        <p:nvSpPr>
          <p:cNvPr id="15362" name="Rectangle 3"/>
          <p:cNvSpPr>
            <a:spLocks noGrp="1" noChangeArrowheads="1"/>
          </p:cNvSpPr>
          <p:nvPr>
            <p:ph idx="1"/>
          </p:nvPr>
        </p:nvSpPr>
        <p:spPr>
          <a:xfrm>
            <a:off x="71432" y="2195736"/>
            <a:ext cx="6858000" cy="7732183"/>
          </a:xfrm>
        </p:spPr>
        <p:txBody>
          <a:bodyPr/>
          <a:lstStyle/>
          <a:p>
            <a:pPr marL="552450" indent="-438150" eaLnBrk="1" hangingPunct="1">
              <a:buNone/>
            </a:pPr>
            <a:r>
              <a:rPr lang="fr-FR" sz="1200" b="1" dirty="0" smtClean="0">
                <a:ea typeface="ＭＳ Ｐゴシック" charset="-128"/>
                <a:cs typeface="ＭＳ Ｐゴシック" charset="-128"/>
              </a:rPr>
              <a:t>	</a:t>
            </a:r>
            <a:r>
              <a:rPr lang="fr-FR" sz="1200" b="1" dirty="0">
                <a:solidFill>
                  <a:srgbClr val="FF9933"/>
                </a:solidFill>
              </a:rPr>
              <a:t/>
            </a:r>
            <a:br>
              <a:rPr lang="fr-FR" sz="1200" b="1" dirty="0">
                <a:solidFill>
                  <a:srgbClr val="FF9933"/>
                </a:solidFill>
              </a:rPr>
            </a:br>
            <a:r>
              <a:rPr lang="fr-FR" sz="1200" b="1" dirty="0">
                <a:ea typeface="ＭＳ Ｐゴシック" charset="-128"/>
                <a:cs typeface="ＭＳ Ｐゴシック" charset="-128"/>
              </a:rPr>
              <a:t/>
            </a:r>
            <a:br>
              <a:rPr lang="fr-FR" sz="1200" b="1" dirty="0">
                <a:ea typeface="ＭＳ Ｐゴシック" charset="-128"/>
                <a:cs typeface="ＭＳ Ｐゴシック" charset="-128"/>
              </a:rPr>
            </a:br>
            <a:r>
              <a:rPr lang="fr-FR" sz="1200" b="1" dirty="0" smtClean="0">
                <a:ea typeface="ＭＳ Ｐゴシック" charset="-128"/>
                <a:cs typeface="ＭＳ Ｐゴシック" charset="-128"/>
              </a:rPr>
              <a:t>Annexe 1 - </a:t>
            </a:r>
            <a:r>
              <a:rPr lang="fr-FR" sz="1200" b="1" dirty="0">
                <a:ea typeface="ＭＳ Ｐゴシック" charset="-128"/>
                <a:cs typeface="ＭＳ Ｐゴシック" charset="-128"/>
              </a:rPr>
              <a:t>Règles à respecter lorsqu’on accueille des enfants </a:t>
            </a:r>
            <a:r>
              <a:rPr lang="fr-FR" sz="1200" b="1" dirty="0" smtClean="0">
                <a:ea typeface="ＭＳ Ｐゴシック" charset="-128"/>
                <a:cs typeface="ＭＳ Ｐゴシック" charset="-128"/>
              </a:rPr>
              <a:t>	11</a:t>
            </a:r>
          </a:p>
          <a:p>
            <a:pPr marL="552450" lvl="1" indent="-438150" eaLnBrk="1" hangingPunct="1">
              <a:buNone/>
            </a:pPr>
            <a:r>
              <a:rPr lang="fr-FR" sz="1200" b="1" dirty="0">
                <a:ea typeface="ＭＳ Ｐゴシック" charset="-128"/>
                <a:cs typeface="ＭＳ Ｐゴシック" charset="-128"/>
              </a:rPr>
              <a:t>	</a:t>
            </a:r>
            <a:r>
              <a:rPr lang="fr-FR" sz="1200" b="1" dirty="0" smtClean="0">
                <a:ea typeface="ＭＳ Ｐゴシック" charset="-128"/>
                <a:cs typeface="ＭＳ Ｐゴシック" charset="-128"/>
              </a:rPr>
              <a:t>Annexe 2 - </a:t>
            </a:r>
            <a:r>
              <a:rPr lang="fr-FR" sz="1200" b="1" dirty="0">
                <a:ea typeface="ＭＳ Ｐゴシック" charset="-128"/>
              </a:rPr>
              <a:t>Créer juridiquement un « Accueil de Loisirs </a:t>
            </a:r>
            <a:r>
              <a:rPr lang="fr-FR" sz="1200" b="1" dirty="0" smtClean="0">
                <a:ea typeface="ＭＳ Ｐゴシック" charset="-128"/>
              </a:rPr>
              <a:t>»	13</a:t>
            </a:r>
          </a:p>
          <a:p>
            <a:pPr marL="552450" lvl="1" indent="-438150" eaLnBrk="1" hangingPunct="1">
              <a:buNone/>
            </a:pPr>
            <a:r>
              <a:rPr lang="fr-FR" sz="1200" b="1" dirty="0" smtClean="0">
                <a:ea typeface="ＭＳ Ｐゴシック" charset="-128"/>
              </a:rPr>
              <a:t>	Annexe 3  - </a:t>
            </a:r>
            <a:r>
              <a:rPr lang="fr-FR" sz="1200" b="1" dirty="0">
                <a:solidFill>
                  <a:schemeClr val="tx2"/>
                </a:solidFill>
              </a:rPr>
              <a:t>Comment gérer un accueil de loisirs dans la durée </a:t>
            </a:r>
            <a:r>
              <a:rPr lang="fr-FR" sz="1200" b="1" dirty="0" smtClean="0">
                <a:solidFill>
                  <a:schemeClr val="tx2"/>
                </a:solidFill>
              </a:rPr>
              <a:t>?	16</a:t>
            </a:r>
          </a:p>
          <a:p>
            <a:pPr marL="552450" lvl="1" indent="-438150" eaLnBrk="1" hangingPunct="1">
              <a:buNone/>
            </a:pPr>
            <a:r>
              <a:rPr lang="fr-FR" sz="1200" b="1" dirty="0" smtClean="0">
                <a:solidFill>
                  <a:schemeClr val="tx2"/>
                </a:solidFill>
              </a:rPr>
              <a:t>	Annexe 4 – </a:t>
            </a:r>
            <a:r>
              <a:rPr lang="fr-FR" sz="1200" b="1" dirty="0" smtClean="0"/>
              <a:t>Comment </a:t>
            </a:r>
            <a:r>
              <a:rPr lang="fr-FR" sz="1200" b="1" dirty="0"/>
              <a:t>déclarer une association à la Préfecture </a:t>
            </a:r>
            <a:r>
              <a:rPr lang="fr-FR" sz="1200" b="1" dirty="0" smtClean="0"/>
              <a:t/>
            </a:r>
            <a:br>
              <a:rPr lang="fr-FR" sz="1200" b="1" dirty="0" smtClean="0"/>
            </a:br>
            <a:r>
              <a:rPr lang="fr-FR" sz="1200" b="1" dirty="0" smtClean="0"/>
              <a:t>                    et </a:t>
            </a:r>
            <a:r>
              <a:rPr lang="fr-FR" sz="1200" b="1" dirty="0"/>
              <a:t>demander la publication au Journal </a:t>
            </a:r>
            <a:r>
              <a:rPr lang="fr-FR" sz="1200" b="1" dirty="0" smtClean="0"/>
              <a:t>Officiel</a:t>
            </a:r>
            <a:r>
              <a:rPr lang="fr-FR" sz="1200" b="1" dirty="0"/>
              <a:t> </a:t>
            </a:r>
            <a:r>
              <a:rPr lang="fr-FR" sz="1200" b="1" dirty="0" smtClean="0"/>
              <a:t>?	 17</a:t>
            </a:r>
          </a:p>
          <a:p>
            <a:pPr marL="552450" lvl="1" indent="-438150" eaLnBrk="1" hangingPunct="1">
              <a:buNone/>
            </a:pPr>
            <a:r>
              <a:rPr lang="fr-FR" sz="1200" b="1" dirty="0">
                <a:ea typeface="ＭＳ Ｐゴシック" charset="-128"/>
                <a:cs typeface="ＭＳ Ｐゴシック" charset="-128"/>
              </a:rPr>
              <a:t>	</a:t>
            </a:r>
            <a:r>
              <a:rPr lang="fr-FR" sz="1200" b="1" dirty="0" smtClean="0">
                <a:ea typeface="ＭＳ Ｐゴシック" charset="-128"/>
                <a:cs typeface="ＭＳ Ｐゴシック" charset="-128"/>
              </a:rPr>
              <a:t>Annexe 5 – Comment demander un numéro SIRET ?		 19</a:t>
            </a:r>
          </a:p>
          <a:p>
            <a:pPr marL="552450" lvl="1" indent="-438150" eaLnBrk="1" hangingPunct="1">
              <a:buNone/>
            </a:pPr>
            <a:r>
              <a:rPr lang="fr-FR" sz="1200" b="1" dirty="0">
                <a:ea typeface="ＭＳ Ｐゴシック" charset="-128"/>
                <a:cs typeface="ＭＳ Ｐゴシック" charset="-128"/>
              </a:rPr>
              <a:t>	</a:t>
            </a:r>
            <a:r>
              <a:rPr lang="fr-FR" sz="1200" b="1" dirty="0" smtClean="0">
                <a:ea typeface="ＭＳ Ｐゴシック" charset="-128"/>
                <a:cs typeface="ＭＳ Ｐゴシック" charset="-128"/>
              </a:rPr>
              <a:t>Annexe 6 – Exemple de budget d’un accueil de loisirs		 20</a:t>
            </a:r>
          </a:p>
          <a:p>
            <a:pPr marL="552450" lvl="1" indent="-438150" eaLnBrk="1" hangingPunct="1">
              <a:buNone/>
            </a:pPr>
            <a:r>
              <a:rPr lang="fr-FR" sz="1200" b="1" dirty="0" smtClean="0">
                <a:ea typeface="ＭＳ Ｐゴシック" charset="-128"/>
                <a:cs typeface="ＭＳ Ｐゴシック" charset="-128"/>
              </a:rPr>
              <a:t>	Annexe 7 – Comment couvrir la responsabilité d’une association ?    22</a:t>
            </a:r>
          </a:p>
          <a:p>
            <a:pPr marL="552450" lvl="1" indent="-438150" eaLnBrk="1" hangingPunct="1">
              <a:buNone/>
            </a:pPr>
            <a:r>
              <a:rPr lang="fr-FR" sz="1200" b="1" dirty="0">
                <a:ea typeface="ＭＳ Ｐゴシック" charset="-128"/>
                <a:cs typeface="ＭＳ Ｐゴシック" charset="-128"/>
              </a:rPr>
              <a:t>	</a:t>
            </a:r>
            <a:r>
              <a:rPr lang="fr-FR" sz="1200" b="1" dirty="0" smtClean="0">
                <a:ea typeface="ＭＳ Ｐゴシック" charset="-128"/>
                <a:cs typeface="ＭＳ Ｐゴシック" charset="-128"/>
              </a:rPr>
              <a:t>Annexe 8 – Un accueil de loisirs peut-il avoir un projet éducatif </a:t>
            </a:r>
            <a:br>
              <a:rPr lang="fr-FR" sz="1200" b="1" dirty="0" smtClean="0">
                <a:ea typeface="ＭＳ Ｐゴシック" charset="-128"/>
                <a:cs typeface="ＭＳ Ｐゴシック" charset="-128"/>
              </a:rPr>
            </a:br>
            <a:r>
              <a:rPr lang="fr-FR" sz="1200" b="1" dirty="0" smtClean="0">
                <a:ea typeface="ＭＳ Ｐゴシック" charset="-128"/>
                <a:cs typeface="ＭＳ Ｐゴシック" charset="-128"/>
              </a:rPr>
              <a:t>	           chrétien ?				  25</a:t>
            </a:r>
          </a:p>
          <a:p>
            <a:pPr marL="552450" lvl="1" indent="-438150" eaLnBrk="1" hangingPunct="1">
              <a:buNone/>
            </a:pPr>
            <a:r>
              <a:rPr lang="fr-FR" sz="1200" b="1" dirty="0">
                <a:ea typeface="ＭＳ Ｐゴシック" charset="-128"/>
                <a:cs typeface="ＭＳ Ｐゴシック" charset="-128"/>
              </a:rPr>
              <a:t>	</a:t>
            </a:r>
            <a:r>
              <a:rPr lang="fr-FR" sz="1200" b="1" dirty="0" smtClean="0">
                <a:ea typeface="ＭＳ Ｐゴシック" charset="-128"/>
                <a:cs typeface="ＭＳ Ｐゴシック" charset="-128"/>
              </a:rPr>
              <a:t>Annexe 9 – Projet éducatif chrétien et prestations CAF		  26</a:t>
            </a:r>
          </a:p>
          <a:p>
            <a:pPr marL="552450" lvl="1" indent="-438150" eaLnBrk="1" hangingPunct="1">
              <a:buNone/>
            </a:pPr>
            <a:r>
              <a:rPr lang="fr-FR" sz="1200" b="1" dirty="0" smtClean="0">
                <a:ea typeface="ＭＳ Ｐゴシック" charset="-128"/>
                <a:cs typeface="ＭＳ Ｐゴシック" charset="-128"/>
              </a:rPr>
              <a:t>	Annexe 10 – le Contrat d’Engagement Éducatif		  27</a:t>
            </a:r>
            <a:endParaRPr lang="fr-FR" sz="1200" b="1" dirty="0">
              <a:ea typeface="ＭＳ Ｐゴシック" charset="-128"/>
              <a:cs typeface="ＭＳ Ｐゴシック" charset="-128"/>
            </a:endParaRPr>
          </a:p>
          <a:p>
            <a:pPr marL="552450" lvl="1" indent="-438150" eaLnBrk="1" hangingPunct="1">
              <a:buNone/>
            </a:pPr>
            <a:r>
              <a:rPr lang="fr-FR" sz="1200" b="1" dirty="0" smtClean="0">
                <a:ea typeface="ＭＳ Ｐゴシック" charset="-128"/>
              </a:rPr>
              <a:t>	</a:t>
            </a:r>
            <a:endParaRPr lang="fr-FR" sz="1200" b="1" dirty="0">
              <a:ea typeface="ＭＳ Ｐゴシック" charset="-128"/>
            </a:endParaRPr>
          </a:p>
          <a:p>
            <a:pPr marL="552450" indent="-438150" eaLnBrk="1" hangingPunct="1">
              <a:buNone/>
            </a:pPr>
            <a:endParaRPr lang="fr-FR" sz="1200" b="1" dirty="0" smtClean="0">
              <a:ea typeface="ＭＳ Ｐゴシック" charset="-128"/>
              <a:cs typeface="ＭＳ Ｐゴシック" charset="-128"/>
            </a:endParaRPr>
          </a:p>
          <a:p>
            <a:pPr marL="552450" indent="-438150" eaLnBrk="1" hangingPunct="1">
              <a:buNone/>
            </a:pPr>
            <a:endParaRPr lang="fr-FR" sz="1200" b="1" dirty="0">
              <a:ea typeface="ＭＳ Ｐゴシック" charset="-128"/>
              <a:cs typeface="ＭＳ Ｐゴシック" charset="-128"/>
            </a:endParaRPr>
          </a:p>
          <a:p>
            <a:pPr marL="552450" indent="-438150" eaLnBrk="1" hangingPunct="1">
              <a:buNone/>
            </a:pPr>
            <a:endParaRPr lang="fr-FR" sz="1200" b="1" dirty="0" smtClean="0">
              <a:ea typeface="ＭＳ Ｐゴシック" charset="-128"/>
              <a:cs typeface="ＭＳ Ｐゴシック" charset="-128"/>
            </a:endParaRPr>
          </a:p>
          <a:p>
            <a:pPr marL="552450" indent="-438150" eaLnBrk="1" hangingPunct="1">
              <a:buNone/>
            </a:pPr>
            <a:r>
              <a:rPr lang="fr-FR" sz="1200" b="1" dirty="0" smtClean="0">
                <a:ea typeface="ＭＳ Ｐゴシック" charset="-128"/>
                <a:cs typeface="ＭＳ Ｐゴシック" charset="-128"/>
              </a:rPr>
              <a:t>	</a:t>
            </a:r>
            <a:r>
              <a:rPr lang="fr-FR" sz="1200" b="1" dirty="0">
                <a:ea typeface="ＭＳ Ｐゴシック" charset="-128"/>
                <a:cs typeface="ＭＳ Ｐゴシック" charset="-128"/>
              </a:rPr>
              <a:t>						</a:t>
            </a:r>
            <a:endParaRPr lang="fr-FR" sz="1200" b="1" dirty="0" smtClean="0">
              <a:ea typeface="ＭＳ Ｐゴシック" charset="-128"/>
              <a:cs typeface="ＭＳ Ｐゴシック" charset="-128"/>
            </a:endParaRPr>
          </a:p>
          <a:p>
            <a:pPr marL="552450" indent="-438150" eaLnBrk="1" hangingPunct="1">
              <a:buNone/>
            </a:pPr>
            <a:endParaRPr lang="fr-FR" sz="1200" b="1" dirty="0">
              <a:solidFill>
                <a:srgbClr val="FF9933"/>
              </a:solidFill>
              <a:ea typeface="ＭＳ Ｐゴシック" charset="-128"/>
            </a:endParaRPr>
          </a:p>
          <a:p>
            <a:pPr marL="552450" indent="-438150" eaLnBrk="1" hangingPunct="1">
              <a:buNone/>
            </a:pPr>
            <a:r>
              <a:rPr lang="fr-FR" sz="1200" b="1" dirty="0">
                <a:solidFill>
                  <a:srgbClr val="FF9933"/>
                </a:solidFill>
              </a:rPr>
              <a:t/>
            </a:r>
            <a:br>
              <a:rPr lang="fr-FR" sz="1200" b="1" dirty="0">
                <a:solidFill>
                  <a:srgbClr val="FF9933"/>
                </a:solidFill>
              </a:rPr>
            </a:br>
            <a:endParaRPr lang="fr-FR" sz="1200" b="1" dirty="0" smtClean="0">
              <a:solidFill>
                <a:srgbClr val="FF9933"/>
              </a:solidFill>
            </a:endParaRPr>
          </a:p>
          <a:p>
            <a:pPr marL="552450" indent="-438150" eaLnBrk="1" hangingPunct="1">
              <a:buNone/>
            </a:pPr>
            <a:r>
              <a:rPr lang="fr-FR" sz="1200" b="1" dirty="0"/>
              <a:t/>
            </a:r>
            <a:br>
              <a:rPr lang="fr-FR" sz="1200" b="1" dirty="0"/>
            </a:br>
            <a:r>
              <a:rPr lang="fr-FR" sz="1200" b="1" dirty="0"/>
              <a:t/>
            </a:r>
            <a:br>
              <a:rPr lang="fr-FR" sz="1200" b="1" dirty="0"/>
            </a:br>
            <a:endParaRPr lang="fr-FR" sz="1200" b="1" dirty="0" smtClean="0">
              <a:ea typeface="ＭＳ Ｐゴシック" charset="-128"/>
            </a:endParaRPr>
          </a:p>
        </p:txBody>
      </p:sp>
      <p:sp>
        <p:nvSpPr>
          <p:cNvPr id="5" name="Ellipse 4"/>
          <p:cNvSpPr/>
          <p:nvPr/>
        </p:nvSpPr>
        <p:spPr>
          <a:xfrm>
            <a:off x="71435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Ellipse 5"/>
          <p:cNvSpPr/>
          <p:nvPr/>
        </p:nvSpPr>
        <p:spPr>
          <a:xfrm>
            <a:off x="2714620"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714884"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ZoneTexte 7"/>
          <p:cNvSpPr txBox="1"/>
          <p:nvPr/>
        </p:nvSpPr>
        <p:spPr>
          <a:xfrm>
            <a:off x="692695" y="827584"/>
            <a:ext cx="3593549" cy="461665"/>
          </a:xfrm>
          <a:prstGeom prst="rect">
            <a:avLst/>
          </a:prstGeom>
          <a:noFill/>
        </p:spPr>
        <p:txBody>
          <a:bodyPr wrap="square" rtlCol="0">
            <a:spAutoFit/>
          </a:bodyPr>
          <a:lstStyle/>
          <a:p>
            <a:r>
              <a:rPr lang="fr-FR" b="1" dirty="0" smtClean="0">
                <a:latin typeface="Calibri" panose="020F0502020204030204" pitchFamily="34" charset="0"/>
              </a:rPr>
              <a:t>SOMMAIRE DES ANNEXES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Ellipse 6"/>
          <p:cNvSpPr/>
          <p:nvPr/>
        </p:nvSpPr>
        <p:spPr>
          <a:xfrm>
            <a:off x="2786058"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5" name="Rectangle 11"/>
          <p:cNvSpPr>
            <a:spLocks noGrp="1" noChangeArrowheads="1"/>
          </p:cNvSpPr>
          <p:nvPr>
            <p:ph type="sldNum" sz="quarter" idx="12"/>
          </p:nvPr>
        </p:nvSpPr>
        <p:spPr>
          <a:ln/>
        </p:spPr>
        <p:txBody>
          <a:bodyPr/>
          <a:lstStyle/>
          <a:p>
            <a:fld id="{4EFA1818-D238-4E5E-8724-7669C3ED0A91}" type="slidenum">
              <a:rPr lang="fr-FR"/>
              <a:pPr/>
              <a:t>12</a:t>
            </a:fld>
            <a:endParaRPr lang="fr-FR"/>
          </a:p>
        </p:txBody>
      </p:sp>
      <p:sp>
        <p:nvSpPr>
          <p:cNvPr id="23553" name="Rectangle 2"/>
          <p:cNvSpPr>
            <a:spLocks noChangeArrowheads="1"/>
          </p:cNvSpPr>
          <p:nvPr/>
        </p:nvSpPr>
        <p:spPr bwMode="auto">
          <a:xfrm>
            <a:off x="1017985" y="2514600"/>
            <a:ext cx="4868465" cy="461665"/>
          </a:xfrm>
          <a:prstGeom prst="rect">
            <a:avLst/>
          </a:prstGeom>
          <a:noFill/>
          <a:ln w="9525">
            <a:noFill/>
            <a:miter lim="800000"/>
            <a:headEnd/>
            <a:tailEnd/>
          </a:ln>
        </p:spPr>
        <p:txBody>
          <a:bodyPr>
            <a:prstTxWarp prst="textNoShape">
              <a:avLst/>
            </a:prstTxWarp>
            <a:spAutoFit/>
          </a:bodyPr>
          <a:lstStyle/>
          <a:p>
            <a:endParaRPr lang="en-US"/>
          </a:p>
        </p:txBody>
      </p:sp>
      <p:sp>
        <p:nvSpPr>
          <p:cNvPr id="23555" name="Rectangle 8"/>
          <p:cNvSpPr>
            <a:spLocks noGrp="1" noChangeArrowheads="1"/>
          </p:cNvSpPr>
          <p:nvPr>
            <p:ph type="body" idx="1"/>
          </p:nvPr>
        </p:nvSpPr>
        <p:spPr>
          <a:xfrm>
            <a:off x="285728" y="2339752"/>
            <a:ext cx="6172200" cy="6415827"/>
          </a:xfrm>
        </p:spPr>
        <p:txBody>
          <a:bodyPr/>
          <a:lstStyle/>
          <a:p>
            <a:pPr algn="ctr">
              <a:lnSpc>
                <a:spcPct val="90000"/>
              </a:lnSpc>
              <a:spcAft>
                <a:spcPts val="1000"/>
              </a:spcAft>
              <a:buClr>
                <a:srgbClr val="FF9933"/>
              </a:buClr>
              <a:buFontTx/>
              <a:buNone/>
            </a:pPr>
            <a:r>
              <a:rPr lang="fr-FR" sz="1600" b="1" dirty="0">
                <a:ea typeface="ＭＳ Ｐゴシック" charset="-128"/>
                <a:cs typeface="ＭＳ Ｐゴシック" charset="-128"/>
              </a:rPr>
              <a:t>R</a:t>
            </a:r>
            <a:r>
              <a:rPr lang="fr-FR" sz="1600" b="1" dirty="0" smtClean="0">
                <a:ea typeface="ＭＳ Ｐゴシック" charset="-128"/>
                <a:cs typeface="ＭＳ Ｐゴシック" charset="-128"/>
              </a:rPr>
              <a:t>ègles </a:t>
            </a:r>
            <a:r>
              <a:rPr lang="fr-FR" sz="1600" b="1" dirty="0">
                <a:ea typeface="ＭＳ Ｐゴシック" charset="-128"/>
                <a:cs typeface="ＭＳ Ｐゴシック" charset="-128"/>
              </a:rPr>
              <a:t>à respecter lorsqu’on accueille des enfants</a:t>
            </a:r>
            <a:r>
              <a:rPr lang="fr-FR" sz="1200" b="1" dirty="0">
                <a:ea typeface="ＭＳ Ｐゴシック" charset="-128"/>
                <a:cs typeface="ＭＳ Ｐゴシック" charset="-128"/>
              </a:rPr>
              <a:t> </a:t>
            </a:r>
            <a:endParaRPr lang="fr-FR" sz="1200" b="1" dirty="0" smtClean="0">
              <a:ea typeface="ＭＳ Ｐゴシック" charset="-128"/>
              <a:cs typeface="ＭＳ Ｐゴシック" charset="-128"/>
            </a:endParaRPr>
          </a:p>
          <a:p>
            <a:pPr algn="ctr">
              <a:lnSpc>
                <a:spcPct val="90000"/>
              </a:lnSpc>
              <a:spcAft>
                <a:spcPts val="1000"/>
              </a:spcAft>
              <a:buClr>
                <a:srgbClr val="FF9933"/>
              </a:buClr>
              <a:buFontTx/>
              <a:buNone/>
            </a:pPr>
            <a:endParaRPr lang="fr-FR" sz="1200" b="1" dirty="0">
              <a:ea typeface="ＭＳ Ｐゴシック" charset="-128"/>
              <a:cs typeface="ＭＳ Ｐゴシック" charset="-128"/>
            </a:endParaRPr>
          </a:p>
          <a:p>
            <a:pPr>
              <a:lnSpc>
                <a:spcPct val="90000"/>
              </a:lnSpc>
              <a:spcAft>
                <a:spcPts val="1000"/>
              </a:spcAft>
              <a:buClr>
                <a:srgbClr val="FF9933"/>
              </a:buClr>
            </a:pPr>
            <a:r>
              <a:rPr lang="fr-FR" sz="1200" dirty="0" smtClean="0">
                <a:ea typeface="ＭＳ Ｐゴシック" charset="-128"/>
                <a:cs typeface="ＭＳ Ｐゴシック" charset="-128"/>
              </a:rPr>
              <a:t>Un </a:t>
            </a:r>
            <a:r>
              <a:rPr lang="fr-FR" sz="1200" dirty="0">
                <a:ea typeface="ＭＳ Ｐゴシック" charset="-128"/>
                <a:cs typeface="ＭＳ Ｐゴシック" charset="-128"/>
              </a:rPr>
              <a:t>accueil collectif de mineurs est possible hors du cadre réglementaire tant que la sécurit</a:t>
            </a:r>
            <a:r>
              <a:rPr lang="fr-FR" sz="1200" dirty="0">
                <a:latin typeface="Lucida Grande" charset="0"/>
                <a:ea typeface="ＭＳ Ｐゴシック" charset="-128"/>
                <a:cs typeface="ＭＳ Ｐゴシック" charset="-128"/>
              </a:rPr>
              <a:t>é</a:t>
            </a:r>
            <a:r>
              <a:rPr lang="fr-FR" sz="1200" dirty="0">
                <a:ea typeface="ＭＳ Ｐゴシック" charset="-128"/>
                <a:cs typeface="ＭＳ Ｐゴシック" charset="-128"/>
              </a:rPr>
              <a:t> physique et morale des mineurs est assurée.</a:t>
            </a:r>
          </a:p>
          <a:p>
            <a:pPr algn="just">
              <a:lnSpc>
                <a:spcPct val="90000"/>
              </a:lnSpc>
              <a:spcAft>
                <a:spcPts val="1000"/>
              </a:spcAft>
              <a:buClr>
                <a:srgbClr val="FF9933"/>
              </a:buClr>
            </a:pPr>
            <a:r>
              <a:rPr lang="fr-FR" sz="1200" dirty="0" smtClean="0">
                <a:ea typeface="ＭＳ Ｐゴシック" charset="-128"/>
                <a:cs typeface="ＭＳ Ｐゴシック" charset="-128"/>
              </a:rPr>
              <a:t>Un </a:t>
            </a:r>
            <a:r>
              <a:rPr lang="fr-FR" sz="1200" dirty="0">
                <a:ea typeface="ＭＳ Ｐゴシック" charset="-128"/>
                <a:cs typeface="ＭＳ Ｐゴシック" charset="-128"/>
              </a:rPr>
              <a:t>contr</a:t>
            </a:r>
            <a:r>
              <a:rPr lang="fr-FR" altLang="ja-JP" sz="1200" dirty="0">
                <a:ea typeface="ＭＳ Ｐゴシック" charset="-128"/>
                <a:cs typeface="ＭＳ Ｐゴシック" charset="-128"/>
              </a:rPr>
              <a:t>ôle</a:t>
            </a:r>
            <a:r>
              <a:rPr lang="fr-FR" sz="1200" dirty="0">
                <a:ea typeface="ＭＳ Ｐゴシック" charset="-128"/>
                <a:cs typeface="ＭＳ Ｐゴシック" charset="-128"/>
              </a:rPr>
              <a:t> par les services de la Cohésion Sociale (</a:t>
            </a:r>
            <a:r>
              <a:rPr lang="fr-FR" sz="1200" dirty="0" smtClean="0">
                <a:ea typeface="ＭＳ Ｐゴシック" charset="-128"/>
                <a:cs typeface="ＭＳ Ｐゴシック" charset="-128"/>
              </a:rPr>
              <a:t>ex : </a:t>
            </a:r>
            <a:r>
              <a:rPr lang="fr-FR" sz="1200" dirty="0">
                <a:ea typeface="ＭＳ Ｐゴシック" charset="-128"/>
                <a:cs typeface="ＭＳ Ｐゴシック" charset="-128"/>
              </a:rPr>
              <a:t>Jeunesse et Sports) et, d’une manière générale, des autorités publiques demeure possible. </a:t>
            </a:r>
          </a:p>
          <a:p>
            <a:pPr algn="just">
              <a:lnSpc>
                <a:spcPct val="90000"/>
              </a:lnSpc>
              <a:spcAft>
                <a:spcPts val="1000"/>
              </a:spcAft>
              <a:buClr>
                <a:srgbClr val="FF9933"/>
              </a:buClr>
            </a:pPr>
            <a:r>
              <a:rPr lang="fr-FR" sz="1200" dirty="0" smtClean="0">
                <a:ea typeface="ＭＳ Ｐゴシック" charset="-128"/>
                <a:cs typeface="ＭＳ Ｐゴシック" charset="-128"/>
              </a:rPr>
              <a:t>Il </a:t>
            </a:r>
            <a:r>
              <a:rPr lang="fr-FR" sz="1200" dirty="0">
                <a:ea typeface="ＭＳ Ｐゴシック" charset="-128"/>
                <a:cs typeface="ＭＳ Ｐゴシック" charset="-128"/>
              </a:rPr>
              <a:t>se réduit la plupart du temps </a:t>
            </a:r>
            <a:r>
              <a:rPr lang="fr-FR" sz="1200" dirty="0">
                <a:latin typeface="Lucida Grande" charset="0"/>
                <a:ea typeface="ＭＳ Ｐゴシック" charset="-128"/>
                <a:cs typeface="ＭＳ Ｐゴシック" charset="-128"/>
              </a:rPr>
              <a:t>à</a:t>
            </a:r>
            <a:r>
              <a:rPr lang="fr-FR" sz="1200" dirty="0">
                <a:ea typeface="ＭＳ Ｐゴシック" charset="-128"/>
                <a:cs typeface="ＭＳ Ｐゴシック" charset="-128"/>
              </a:rPr>
              <a:t> un contr</a:t>
            </a:r>
            <a:r>
              <a:rPr lang="fr-FR" altLang="ja-JP" sz="1200" dirty="0">
                <a:ea typeface="ＭＳ Ｐゴシック" charset="-128"/>
                <a:cs typeface="ＭＳ Ｐゴシック" charset="-128"/>
              </a:rPr>
              <a:t>ôl</a:t>
            </a:r>
            <a:r>
              <a:rPr lang="fr-FR" sz="1200" dirty="0">
                <a:ea typeface="ＭＳ Ｐゴシック" charset="-128"/>
                <a:cs typeface="ＭＳ Ｐゴシック" charset="-128"/>
              </a:rPr>
              <a:t>e de l’obligation générale de sécurité et au contr</a:t>
            </a:r>
            <a:r>
              <a:rPr lang="fr-FR" altLang="ja-JP" sz="1200" dirty="0">
                <a:ea typeface="ＭＳ Ｐゴシック" charset="-128"/>
                <a:cs typeface="ＭＳ Ｐゴシック" charset="-128"/>
              </a:rPr>
              <a:t>ôle</a:t>
            </a:r>
            <a:r>
              <a:rPr lang="fr-FR" sz="1200" dirty="0">
                <a:ea typeface="ＭＳ Ｐゴシック" charset="-128"/>
                <a:cs typeface="ＭＳ Ｐゴシック" charset="-128"/>
              </a:rPr>
              <a:t> du respect des seuils (moins de 7 enfants, moins de 2 heures par jour, moins de 14 jours par an)</a:t>
            </a:r>
          </a:p>
          <a:p>
            <a:pPr>
              <a:lnSpc>
                <a:spcPct val="90000"/>
              </a:lnSpc>
              <a:spcAft>
                <a:spcPts val="1000"/>
              </a:spcAft>
              <a:buClr>
                <a:srgbClr val="FF9933"/>
              </a:buClr>
            </a:pPr>
            <a:r>
              <a:rPr lang="fr-FR" sz="1200" dirty="0" smtClean="0">
                <a:ea typeface="ＭＳ Ｐゴシック" charset="-128"/>
                <a:cs typeface="ＭＳ Ｐゴシック" charset="-128"/>
              </a:rPr>
              <a:t>Quelques règles de bon sens sont </a:t>
            </a:r>
            <a:r>
              <a:rPr lang="fr-FR" sz="1200" dirty="0" smtClean="0">
                <a:latin typeface="Lucida Grande" charset="0"/>
                <a:ea typeface="ＭＳ Ｐゴシック" charset="-128"/>
                <a:cs typeface="ＭＳ Ｐゴシック" charset="-128"/>
              </a:rPr>
              <a:t>à</a:t>
            </a:r>
            <a:r>
              <a:rPr lang="fr-FR" sz="1200" dirty="0" smtClean="0">
                <a:ea typeface="ＭＳ Ｐゴシック" charset="-128"/>
                <a:cs typeface="ＭＳ Ｐゴシック" charset="-128"/>
              </a:rPr>
              <a:t> respecter lorsqu’on accueille des enfants dans un local ou pour une sortie:</a:t>
            </a:r>
          </a:p>
          <a:p>
            <a:pPr lvl="2">
              <a:lnSpc>
                <a:spcPct val="90000"/>
              </a:lnSpc>
              <a:spcAft>
                <a:spcPts val="1000"/>
              </a:spcAft>
              <a:buClr>
                <a:srgbClr val="FF9933"/>
              </a:buClr>
            </a:pPr>
            <a:r>
              <a:rPr lang="fr-FR" sz="1200" dirty="0" smtClean="0">
                <a:ea typeface="ＭＳ Ｐゴシック" charset="-128"/>
              </a:rPr>
              <a:t>Avoir un encadrement suffisant permettant une bonne surveillance des enfants (respecter si possible le taux d’encadrement d’un adulte pour 12 enfants)</a:t>
            </a:r>
          </a:p>
          <a:p>
            <a:pPr lvl="2">
              <a:lnSpc>
                <a:spcPct val="90000"/>
              </a:lnSpc>
              <a:spcAft>
                <a:spcPts val="1000"/>
              </a:spcAft>
              <a:buClr>
                <a:srgbClr val="FF9933"/>
              </a:buClr>
            </a:pPr>
            <a:r>
              <a:rPr lang="fr-FR" sz="1200" dirty="0" smtClean="0">
                <a:ea typeface="ＭＳ Ｐゴシック" charset="-128"/>
              </a:rPr>
              <a:t>Accueillir les enfants dans des locaux habilités à accueillir du public </a:t>
            </a:r>
          </a:p>
          <a:p>
            <a:pPr lvl="2">
              <a:lnSpc>
                <a:spcPct val="90000"/>
              </a:lnSpc>
              <a:spcAft>
                <a:spcPts val="1000"/>
              </a:spcAft>
              <a:buClr>
                <a:srgbClr val="FF9933"/>
              </a:buClr>
            </a:pPr>
            <a:r>
              <a:rPr lang="fr-FR" sz="1200" dirty="0" smtClean="0">
                <a:ea typeface="ＭＳ Ｐゴシック" charset="-128"/>
              </a:rPr>
              <a:t>Avoir une assurance paroissiale en RC</a:t>
            </a:r>
          </a:p>
          <a:p>
            <a:pPr lvl="2">
              <a:lnSpc>
                <a:spcPct val="90000"/>
              </a:lnSpc>
              <a:spcAft>
                <a:spcPts val="1000"/>
              </a:spcAft>
              <a:buClr>
                <a:srgbClr val="FF9933"/>
              </a:buClr>
            </a:pPr>
            <a:r>
              <a:rPr lang="fr-FR" sz="1200" dirty="0" smtClean="0">
                <a:ea typeface="ＭＳ Ｐゴシック" charset="-128"/>
              </a:rPr>
              <a:t>Faire signer aux parents une autorisation </a:t>
            </a:r>
            <a:r>
              <a:rPr lang="fr-FR" sz="1200" dirty="0" smtClean="0">
                <a:latin typeface="Lucida Grande" charset="0"/>
                <a:ea typeface="ＭＳ Ｐゴシック" charset="-128"/>
              </a:rPr>
              <a:t>à</a:t>
            </a:r>
            <a:r>
              <a:rPr lang="fr-FR" sz="1200" dirty="0" smtClean="0">
                <a:ea typeface="ＭＳ Ｐゴシック" charset="-128"/>
              </a:rPr>
              <a:t> participer à des activités avant et/ou après le temps de catéchèse</a:t>
            </a:r>
          </a:p>
          <a:p>
            <a:pPr lvl="2">
              <a:lnSpc>
                <a:spcPct val="90000"/>
              </a:lnSpc>
              <a:spcAft>
                <a:spcPts val="1000"/>
              </a:spcAft>
              <a:buClr>
                <a:srgbClr val="FF9933"/>
              </a:buClr>
            </a:pPr>
            <a:r>
              <a:rPr lang="fr-FR" sz="1200" dirty="0" smtClean="0">
                <a:ea typeface="ＭＳ Ｐゴシック" charset="-128"/>
              </a:rPr>
              <a:t>Faire remplir une fiche sanitaire de liaison  </a:t>
            </a:r>
          </a:p>
          <a:p>
            <a:pPr algn="just">
              <a:lnSpc>
                <a:spcPct val="90000"/>
              </a:lnSpc>
              <a:spcAft>
                <a:spcPts val="1000"/>
              </a:spcAft>
              <a:buClr>
                <a:srgbClr val="FF9933"/>
              </a:buClr>
            </a:pPr>
            <a:r>
              <a:rPr lang="fr-FR" sz="1400" i="1" u="sng" dirty="0" smtClean="0">
                <a:ea typeface="ＭＳ Ｐゴシック" charset="-128"/>
              </a:rPr>
              <a:t>Exemple  d’autorisation parentale page suivante et fiche de liaison en annexe</a:t>
            </a:r>
            <a:endParaRPr lang="fr-FR" sz="1400" i="1" dirty="0">
              <a:ea typeface="ＭＳ Ｐゴシック" charset="-128"/>
              <a:cs typeface="ＭＳ Ｐゴシック" charset="-128"/>
            </a:endParaRPr>
          </a:p>
          <a:p>
            <a:pPr>
              <a:lnSpc>
                <a:spcPct val="90000"/>
              </a:lnSpc>
              <a:buClr>
                <a:srgbClr val="FF9933"/>
              </a:buClr>
            </a:pPr>
            <a:endParaRPr lang="fr-FR" sz="1000" dirty="0">
              <a:ea typeface="ＭＳ Ｐゴシック" charset="-128"/>
              <a:cs typeface="ＭＳ Ｐゴシック" charset="-128"/>
            </a:endParaRPr>
          </a:p>
        </p:txBody>
      </p:sp>
      <p:sp>
        <p:nvSpPr>
          <p:cNvPr id="6" name="Ellipse 5"/>
          <p:cNvSpPr/>
          <p:nvPr/>
        </p:nvSpPr>
        <p:spPr>
          <a:xfrm>
            <a:off x="4929198"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571480" y="285720"/>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1</a:t>
            </a:r>
            <a:endParaRPr lang="fr-FR" sz="2800" i="1" kern="0" dirty="0">
              <a:ea typeface="ＭＳ Ｐゴシック" charset="-128"/>
              <a:cs typeface="ＭＳ Ｐゴシック"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Ellipse 6"/>
          <p:cNvSpPr/>
          <p:nvPr/>
        </p:nvSpPr>
        <p:spPr>
          <a:xfrm>
            <a:off x="471488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FF9933"/>
              </a:buClr>
              <a:defRPr/>
            </a:pPr>
            <a:endParaRPr lang="fr-FR"/>
          </a:p>
        </p:txBody>
      </p:sp>
      <p:sp>
        <p:nvSpPr>
          <p:cNvPr id="5" name="Ellipse 4"/>
          <p:cNvSpPr/>
          <p:nvPr/>
        </p:nvSpPr>
        <p:spPr>
          <a:xfrm>
            <a:off x="571480"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FF9933"/>
              </a:buClr>
              <a:defRPr/>
            </a:pPr>
            <a:endParaRPr lang="fr-FR"/>
          </a:p>
        </p:txBody>
      </p:sp>
      <p:sp>
        <p:nvSpPr>
          <p:cNvPr id="6" name="Ellipse 5"/>
          <p:cNvSpPr/>
          <p:nvPr/>
        </p:nvSpPr>
        <p:spPr>
          <a:xfrm>
            <a:off x="2643182"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Clr>
                <a:srgbClr val="FF9933"/>
              </a:buClr>
              <a:defRPr/>
            </a:pPr>
            <a:endParaRPr lang="fr-FR"/>
          </a:p>
        </p:txBody>
      </p:sp>
      <p:sp>
        <p:nvSpPr>
          <p:cNvPr id="3" name="Rectangle 11"/>
          <p:cNvSpPr>
            <a:spLocks noGrp="1" noChangeArrowheads="1"/>
          </p:cNvSpPr>
          <p:nvPr>
            <p:ph type="sldNum" sz="quarter" idx="12"/>
          </p:nvPr>
        </p:nvSpPr>
        <p:spPr>
          <a:ln/>
        </p:spPr>
        <p:txBody>
          <a:bodyPr/>
          <a:lstStyle/>
          <a:p>
            <a:pPr>
              <a:buClr>
                <a:srgbClr val="FF9933"/>
              </a:buClr>
            </a:pPr>
            <a:fld id="{B4891E9C-F8FA-41BF-A3F8-69D3D8848431}" type="slidenum">
              <a:rPr lang="fr-FR"/>
              <a:pPr>
                <a:buClr>
                  <a:srgbClr val="FF9933"/>
                </a:buClr>
              </a:pPr>
              <a:t>13</a:t>
            </a:fld>
            <a:endParaRPr lang="fr-FR" dirty="0"/>
          </a:p>
        </p:txBody>
      </p:sp>
      <p:sp>
        <p:nvSpPr>
          <p:cNvPr id="15" name="ZoneTexte 14"/>
          <p:cNvSpPr txBox="1"/>
          <p:nvPr/>
        </p:nvSpPr>
        <p:spPr>
          <a:xfrm>
            <a:off x="188634" y="323528"/>
            <a:ext cx="6480720" cy="9325630"/>
          </a:xfrm>
          <a:prstGeom prst="rect">
            <a:avLst/>
          </a:prstGeom>
          <a:noFill/>
        </p:spPr>
        <p:txBody>
          <a:bodyPr wrap="square" rtlCol="0">
            <a:spAutoFit/>
          </a:bodyPr>
          <a:lstStyle/>
          <a:p>
            <a:r>
              <a:rPr lang="fr-FR" sz="1200" b="1" dirty="0"/>
              <a:t>AUTORISATION PARENTALE </a:t>
            </a:r>
            <a:endParaRPr lang="fr-FR" sz="1200" dirty="0"/>
          </a:p>
          <a:p>
            <a:r>
              <a:rPr lang="fr-FR" sz="1200" dirty="0"/>
              <a:t> </a:t>
            </a:r>
          </a:p>
          <a:p>
            <a:r>
              <a:rPr lang="fr-FR" sz="1200" dirty="0"/>
              <a:t>Je soussigné(e) :</a:t>
            </a:r>
          </a:p>
          <a:p>
            <a:r>
              <a:rPr lang="fr-FR" sz="1200" b="1" dirty="0"/>
              <a:t>NOM – Prénom</a:t>
            </a:r>
            <a:r>
              <a:rPr lang="fr-FR" sz="1200" dirty="0" smtClean="0"/>
              <a:t>……………………………………………………………………………………….. </a:t>
            </a:r>
            <a:r>
              <a:rPr lang="fr-FR" sz="1200" b="1" dirty="0" smtClean="0"/>
              <a:t>Adresse</a:t>
            </a:r>
            <a:r>
              <a:rPr lang="fr-FR" sz="1200" dirty="0" smtClean="0"/>
              <a:t>…………………………………………………………………………………………………</a:t>
            </a:r>
            <a:endParaRPr lang="fr-FR" sz="1200" dirty="0"/>
          </a:p>
          <a:p>
            <a:r>
              <a:rPr lang="fr-FR" sz="1200" b="1" dirty="0"/>
              <a:t>Téléphone</a:t>
            </a:r>
            <a:r>
              <a:rPr lang="fr-FR" sz="1200" dirty="0" smtClean="0"/>
              <a:t>………………………………………………………………………………………………</a:t>
            </a:r>
            <a:endParaRPr lang="fr-FR" sz="1200" dirty="0"/>
          </a:p>
          <a:p>
            <a:r>
              <a:rPr lang="fr-FR" sz="1200" b="1" dirty="0"/>
              <a:t>Mail</a:t>
            </a:r>
            <a:r>
              <a:rPr lang="fr-FR" sz="1200" dirty="0" smtClean="0"/>
              <a:t>………………………………………………………………………………………………………</a:t>
            </a:r>
            <a:endParaRPr lang="fr-FR" sz="1200" dirty="0"/>
          </a:p>
          <a:p>
            <a:r>
              <a:rPr lang="fr-FR" sz="1200" b="1" dirty="0" smtClean="0"/>
              <a:t>N° de sécurité sociale</a:t>
            </a:r>
            <a:r>
              <a:rPr lang="fr-FR" sz="1200" dirty="0" smtClean="0"/>
              <a:t>………………………………………………………………………………</a:t>
            </a:r>
            <a:endParaRPr lang="fr-FR" sz="1200" dirty="0"/>
          </a:p>
          <a:p>
            <a:r>
              <a:rPr lang="fr-FR" sz="1200" dirty="0"/>
              <a:t> </a:t>
            </a:r>
          </a:p>
          <a:p>
            <a:r>
              <a:rPr lang="fr-FR" sz="1200" dirty="0"/>
              <a:t>Agissant en qualité de père – mère de l’enfant :</a:t>
            </a:r>
          </a:p>
          <a:p>
            <a:r>
              <a:rPr lang="fr-FR" sz="1200" b="1" dirty="0"/>
              <a:t>NOM – Prénom</a:t>
            </a:r>
            <a:r>
              <a:rPr lang="fr-FR" sz="1200" dirty="0" smtClean="0"/>
              <a:t>…………………………………………………………………………………………</a:t>
            </a:r>
            <a:endParaRPr lang="fr-FR" sz="1200" dirty="0"/>
          </a:p>
          <a:p>
            <a:r>
              <a:rPr lang="fr-FR" sz="1200" b="1" dirty="0"/>
              <a:t>Né le</a:t>
            </a:r>
            <a:r>
              <a:rPr lang="fr-FR" sz="1200" dirty="0" smtClean="0"/>
              <a:t>……………………..……………………..……………………..……………………..…………..</a:t>
            </a:r>
            <a:endParaRPr lang="fr-FR" sz="1200" dirty="0"/>
          </a:p>
          <a:p>
            <a:r>
              <a:rPr lang="fr-FR" sz="1200" dirty="0"/>
              <a:t>  </a:t>
            </a:r>
          </a:p>
          <a:p>
            <a:pPr lvl="0"/>
            <a:r>
              <a:rPr lang="fr-FR" sz="1200" b="1" dirty="0"/>
              <a:t>L’autorise</a:t>
            </a:r>
            <a:r>
              <a:rPr lang="fr-FR" sz="1200" dirty="0"/>
              <a:t> :</a:t>
            </a:r>
          </a:p>
          <a:p>
            <a:pPr lvl="0"/>
            <a:r>
              <a:rPr lang="fr-FR" sz="1200" dirty="0"/>
              <a:t>à effectuer le trajet école/</a:t>
            </a:r>
            <a:r>
              <a:rPr lang="fr-FR" sz="1200" i="1" dirty="0"/>
              <a:t>paroisse ou association </a:t>
            </a:r>
            <a:r>
              <a:rPr lang="fr-FR" sz="1200" dirty="0"/>
              <a:t>accompagné par</a:t>
            </a:r>
            <a:r>
              <a:rPr lang="fr-FR" sz="1200" i="1" dirty="0"/>
              <a:t> </a:t>
            </a:r>
            <a:r>
              <a:rPr lang="fr-FR" sz="1200" dirty="0"/>
              <a:t>un responsable            </a:t>
            </a:r>
          </a:p>
          <a:p>
            <a:pPr lvl="0"/>
            <a:r>
              <a:rPr lang="fr-FR" sz="1200" dirty="0"/>
              <a:t>à participer à toutes les activités et déplacements organisés </a:t>
            </a:r>
            <a:r>
              <a:rPr lang="fr-FR" sz="1200" i="1" dirty="0"/>
              <a:t>(par la paroisse ou l’association)</a:t>
            </a:r>
            <a:endParaRPr lang="fr-FR" sz="1200" dirty="0"/>
          </a:p>
          <a:p>
            <a:pPr lvl="0"/>
            <a:r>
              <a:rPr lang="fr-FR" sz="1200" dirty="0"/>
              <a:t>à rentrer seul : oui 	  non </a:t>
            </a:r>
          </a:p>
          <a:p>
            <a:pPr lvl="0"/>
            <a:r>
              <a:rPr lang="fr-FR" sz="1200" dirty="0"/>
              <a:t>à rentrer accompagné de : ………………………………………………….</a:t>
            </a:r>
          </a:p>
          <a:p>
            <a:pPr lvl="0"/>
            <a:r>
              <a:rPr lang="fr-FR" sz="1200" dirty="0"/>
              <a:t>autorise la paroisse </a:t>
            </a:r>
            <a:r>
              <a:rPr lang="fr-FR" sz="1200" i="1" dirty="0"/>
              <a:t>ou l’association</a:t>
            </a:r>
            <a:r>
              <a:rPr lang="fr-FR" sz="1200" dirty="0"/>
              <a:t>………………………… à photographier et à utiliser son image pour ses besoins d’informations et de communication dans le cadre des activités paroissiales (</a:t>
            </a:r>
            <a:r>
              <a:rPr lang="fr-FR" sz="1200" i="1" dirty="0"/>
              <a:t>ou diocésaines ou de l’association</a:t>
            </a:r>
            <a:r>
              <a:rPr lang="fr-FR" sz="1200" dirty="0"/>
              <a:t>) : oui            non </a:t>
            </a:r>
          </a:p>
          <a:p>
            <a:r>
              <a:rPr lang="fr-FR" sz="1200" dirty="0"/>
              <a:t> </a:t>
            </a:r>
          </a:p>
          <a:p>
            <a:pPr lvl="0"/>
            <a:r>
              <a:rPr lang="fr-FR" sz="1200" b="1" dirty="0"/>
              <a:t>Informe</a:t>
            </a:r>
            <a:r>
              <a:rPr lang="fr-FR" sz="1200" dirty="0"/>
              <a:t> </a:t>
            </a:r>
            <a:r>
              <a:rPr lang="fr-FR" sz="1200" b="1" dirty="0"/>
              <a:t>le responsable des précautions particulières à prendre</a:t>
            </a:r>
            <a:r>
              <a:rPr lang="fr-FR" sz="1200" dirty="0"/>
              <a:t> (allergies alimentaires, contre-indications sur le plan sportif, etc.) : ..……………………..……………………..………………………………………</a:t>
            </a:r>
          </a:p>
          <a:p>
            <a:r>
              <a:rPr lang="fr-FR" sz="1200" dirty="0" smtClean="0"/>
              <a:t>…………..……………………..……………………..……………………………….…………………</a:t>
            </a:r>
            <a:endParaRPr lang="fr-FR" sz="1200" dirty="0"/>
          </a:p>
          <a:p>
            <a:r>
              <a:rPr lang="fr-FR" sz="1200" dirty="0"/>
              <a:t> </a:t>
            </a:r>
          </a:p>
          <a:p>
            <a:r>
              <a:rPr lang="fr-FR" sz="1200" b="1" dirty="0"/>
              <a:t>PERSONNE A PRÉVENIR EN CAS D’ACCIDENT</a:t>
            </a:r>
            <a:endParaRPr lang="fr-FR" sz="1200" dirty="0"/>
          </a:p>
          <a:p>
            <a:r>
              <a:rPr lang="fr-FR" sz="1200" dirty="0"/>
              <a:t>NOM – Prénom</a:t>
            </a:r>
            <a:r>
              <a:rPr lang="fr-FR" sz="1200" dirty="0" smtClean="0"/>
              <a:t>…………………………………………………………………………………………</a:t>
            </a:r>
            <a:endParaRPr lang="fr-FR" sz="1200" dirty="0"/>
          </a:p>
          <a:p>
            <a:r>
              <a:rPr lang="fr-FR" sz="1200" dirty="0"/>
              <a:t>Téléphone</a:t>
            </a:r>
            <a:r>
              <a:rPr lang="fr-FR" sz="1200" dirty="0" smtClean="0"/>
              <a:t>………………………………………………………………………………………………</a:t>
            </a:r>
            <a:endParaRPr lang="fr-FR" sz="1200" dirty="0"/>
          </a:p>
          <a:p>
            <a:r>
              <a:rPr lang="fr-FR" sz="1200" dirty="0"/>
              <a:t>Lien de parenté avec l’enfant</a:t>
            </a:r>
            <a:r>
              <a:rPr lang="fr-FR" sz="1200" dirty="0" smtClean="0"/>
              <a:t>…………………………………………………………………………</a:t>
            </a:r>
            <a:endParaRPr lang="fr-FR" sz="1200" dirty="0"/>
          </a:p>
          <a:p>
            <a:r>
              <a:rPr lang="fr-FR" sz="1200" dirty="0"/>
              <a:t> </a:t>
            </a:r>
          </a:p>
          <a:p>
            <a:r>
              <a:rPr lang="fr-FR" sz="1200" b="1" dirty="0"/>
              <a:t>DÉLÉGATION DE POUVOIR EN CAS D’URGENCE</a:t>
            </a:r>
            <a:endParaRPr lang="fr-FR" sz="1200" dirty="0"/>
          </a:p>
          <a:p>
            <a:r>
              <a:rPr lang="fr-FR" sz="1200" dirty="0"/>
              <a:t>Je soussigné(e), Madame, Monsieur…………………………………………... autorise /n’autorise tout médecin, à faire pratiquer, en cas d’urgence, toute intervention chirurgicale (avec ou sans anesthésie) et à prescrire, le cas échéant, tout traitement rendu nécessaire par l’état de santé de l’enfant……………………………………………………</a:t>
            </a:r>
          </a:p>
          <a:p>
            <a:r>
              <a:rPr lang="fr-FR" sz="1200" dirty="0"/>
              <a:t> </a:t>
            </a:r>
          </a:p>
          <a:p>
            <a:r>
              <a:rPr lang="fr-FR" sz="1200" b="1" dirty="0"/>
              <a:t>Merci de fournir la photocopie de l’assurance scolaire ou de la responsabilité civile familiale.</a:t>
            </a:r>
            <a:endParaRPr lang="fr-FR" sz="1200" dirty="0"/>
          </a:p>
          <a:p>
            <a:r>
              <a:rPr lang="fr-FR" sz="1200" dirty="0"/>
              <a:t> </a:t>
            </a:r>
          </a:p>
          <a:p>
            <a:r>
              <a:rPr lang="fr-FR" sz="1200" dirty="0"/>
              <a:t> </a:t>
            </a:r>
          </a:p>
          <a:p>
            <a:r>
              <a:rPr lang="fr-FR" sz="1200" dirty="0"/>
              <a:t>Fait le……………………			</a:t>
            </a:r>
            <a:r>
              <a:rPr lang="fr-FR" sz="1200" dirty="0" smtClean="0"/>
              <a:t>à</a:t>
            </a:r>
            <a:r>
              <a:rPr lang="fr-FR" sz="1200" dirty="0"/>
              <a:t>……………………………..</a:t>
            </a:r>
          </a:p>
          <a:p>
            <a:r>
              <a:rPr lang="fr-FR" sz="1200" b="1" dirty="0"/>
              <a:t> </a:t>
            </a:r>
            <a:endParaRPr lang="fr-FR" sz="1200" dirty="0"/>
          </a:p>
          <a:p>
            <a:r>
              <a:rPr lang="fr-FR" sz="1200" b="1" dirty="0"/>
              <a:t>Signature du Père et/ou de la Mère précédée de la mention « LU ET APPROUVÉ »</a:t>
            </a:r>
            <a:endParaRPr lang="fr-FR" sz="1200" dirty="0"/>
          </a:p>
          <a:p>
            <a:r>
              <a:rPr lang="fr-FR" b="1" dirty="0"/>
              <a:t> </a:t>
            </a:r>
            <a:endParaRPr lang="fr-FR" dirty="0"/>
          </a:p>
          <a:p>
            <a:endParaRPr lang="fr-FR" dirty="0"/>
          </a:p>
        </p:txBody>
      </p:sp>
      <p:sp>
        <p:nvSpPr>
          <p:cNvPr id="8" name="Rectangle 7"/>
          <p:cNvSpPr/>
          <p:nvPr/>
        </p:nvSpPr>
        <p:spPr>
          <a:xfrm>
            <a:off x="1585238" y="3304302"/>
            <a:ext cx="115570" cy="1155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9" name="Rectangle 8"/>
          <p:cNvSpPr/>
          <p:nvPr/>
        </p:nvSpPr>
        <p:spPr>
          <a:xfrm>
            <a:off x="2564904" y="3304302"/>
            <a:ext cx="115570" cy="1155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Rectangle 9"/>
          <p:cNvSpPr/>
          <p:nvPr/>
        </p:nvSpPr>
        <p:spPr>
          <a:xfrm>
            <a:off x="3933056" y="4067944"/>
            <a:ext cx="115570" cy="1155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1" name="Rectangle 10"/>
          <p:cNvSpPr/>
          <p:nvPr/>
        </p:nvSpPr>
        <p:spPr>
          <a:xfrm>
            <a:off x="4725144" y="4067944"/>
            <a:ext cx="115570" cy="1155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14</a:t>
            </a:fld>
            <a:endParaRPr lang="fr-FR"/>
          </a:p>
        </p:txBody>
      </p:sp>
      <p:sp>
        <p:nvSpPr>
          <p:cNvPr id="28675" name="Rectangle 3"/>
          <p:cNvSpPr>
            <a:spLocks noGrp="1" noChangeArrowheads="1"/>
          </p:cNvSpPr>
          <p:nvPr>
            <p:ph type="body" sz="half" idx="1"/>
          </p:nvPr>
        </p:nvSpPr>
        <p:spPr>
          <a:xfrm>
            <a:off x="153200" y="1691680"/>
            <a:ext cx="6408712" cy="6696744"/>
          </a:xfrm>
        </p:spPr>
        <p:txBody>
          <a:bodyPr/>
          <a:lstStyle/>
          <a:p>
            <a:pPr marL="457200" lvl="1" indent="0">
              <a:buNone/>
            </a:pPr>
            <a:endParaRPr lang="fr-FR" sz="1200" b="1" dirty="0" smtClean="0">
              <a:ea typeface="ＭＳ Ｐゴシック" charset="-128"/>
            </a:endParaRPr>
          </a:p>
          <a:p>
            <a:pPr marL="457200" lvl="1" indent="0">
              <a:buNone/>
            </a:pPr>
            <a:endParaRPr lang="fr-FR" sz="1200" b="1" dirty="0">
              <a:ea typeface="ＭＳ Ｐゴシック" charset="-128"/>
            </a:endParaRPr>
          </a:p>
          <a:p>
            <a:pPr marL="457200" lvl="1" indent="0" algn="ctr">
              <a:buNone/>
            </a:pPr>
            <a:r>
              <a:rPr lang="fr-FR" sz="1600" b="1" dirty="0" smtClean="0">
                <a:ea typeface="ＭＳ Ｐゴシック" charset="-128"/>
              </a:rPr>
              <a:t>Créer </a:t>
            </a:r>
            <a:r>
              <a:rPr lang="fr-FR" sz="1600" b="1" dirty="0">
                <a:ea typeface="ＭＳ Ｐゴシック" charset="-128"/>
              </a:rPr>
              <a:t>juridiquement un </a:t>
            </a:r>
            <a:r>
              <a:rPr lang="fr-FR" sz="1600" b="1" dirty="0" smtClean="0">
                <a:ea typeface="ＭＳ Ｐゴシック" charset="-128"/>
              </a:rPr>
              <a:t>« Accueil </a:t>
            </a:r>
            <a:r>
              <a:rPr lang="fr-FR" sz="1600" b="1" dirty="0">
                <a:ea typeface="ＭＳ Ｐゴシック" charset="-128"/>
              </a:rPr>
              <a:t>de </a:t>
            </a:r>
            <a:r>
              <a:rPr lang="fr-FR" sz="1600" b="1" dirty="0" smtClean="0">
                <a:ea typeface="ＭＳ Ｐゴシック" charset="-128"/>
              </a:rPr>
              <a:t>Loisirs »</a:t>
            </a:r>
            <a:endParaRPr lang="fr-FR" sz="1600" b="1" dirty="0">
              <a:ea typeface="ＭＳ Ｐゴシック" charset="-128"/>
            </a:endParaRPr>
          </a:p>
          <a:p>
            <a:pPr marL="457200" lvl="1" indent="0">
              <a:lnSpc>
                <a:spcPct val="80000"/>
              </a:lnSpc>
              <a:buNone/>
            </a:pPr>
            <a:endParaRPr lang="fr-FR" sz="1200" b="1" dirty="0">
              <a:ea typeface="ＭＳ Ｐゴシック" charset="-128"/>
            </a:endParaRPr>
          </a:p>
          <a:p>
            <a:pPr marL="457200" lvl="1" indent="0">
              <a:lnSpc>
                <a:spcPct val="80000"/>
              </a:lnSpc>
              <a:buNone/>
            </a:pPr>
            <a:endParaRPr lang="fr-FR" sz="1200" b="1" dirty="0" smtClean="0">
              <a:ea typeface="ＭＳ Ｐゴシック" charset="-128"/>
            </a:endParaRPr>
          </a:p>
          <a:p>
            <a:pPr marL="457200" lvl="1" indent="0">
              <a:lnSpc>
                <a:spcPct val="80000"/>
              </a:lnSpc>
              <a:buNone/>
            </a:pPr>
            <a:endParaRPr lang="fr-FR" sz="1200" b="1" dirty="0">
              <a:ea typeface="ＭＳ Ｐゴシック" charset="-128"/>
            </a:endParaRPr>
          </a:p>
          <a:p>
            <a:pPr marL="1200150" lvl="1" indent="-742950">
              <a:lnSpc>
                <a:spcPct val="80000"/>
              </a:lnSpc>
              <a:buClr>
                <a:srgbClr val="FF9933"/>
              </a:buClr>
              <a:buFont typeface="+mj-lt"/>
              <a:buAutoNum type="arabicPeriod"/>
            </a:pPr>
            <a:r>
              <a:rPr lang="fr-FR" sz="1400" b="1" dirty="0">
                <a:solidFill>
                  <a:srgbClr val="FF9933"/>
                </a:solidFill>
              </a:rPr>
              <a:t>Créer une « association » déclarée (ou utiliser une association existante dans la paroisse)</a:t>
            </a:r>
          </a:p>
          <a:p>
            <a:pPr marL="457200" lvl="1" indent="0">
              <a:lnSpc>
                <a:spcPct val="80000"/>
              </a:lnSpc>
              <a:buNone/>
            </a:pPr>
            <a:endParaRPr lang="fr-FR" sz="1200" b="1" dirty="0" smtClean="0">
              <a:solidFill>
                <a:srgbClr val="C00000"/>
              </a:solidFill>
            </a:endParaRPr>
          </a:p>
          <a:p>
            <a:pPr marL="457200" lvl="1" indent="0">
              <a:lnSpc>
                <a:spcPct val="80000"/>
              </a:lnSpc>
              <a:buNone/>
            </a:pPr>
            <a:endParaRPr lang="fr-FR" sz="1200" b="1" dirty="0">
              <a:solidFill>
                <a:srgbClr val="C00000"/>
              </a:solidFill>
            </a:endParaRPr>
          </a:p>
          <a:p>
            <a:pPr>
              <a:buNone/>
            </a:pPr>
            <a:r>
              <a:rPr lang="fr-FR" sz="1200" dirty="0"/>
              <a:t>	     	           Une « </a:t>
            </a:r>
            <a:r>
              <a:rPr lang="fr-FR" sz="1200" b="1" dirty="0"/>
              <a:t>Association</a:t>
            </a:r>
            <a:r>
              <a:rPr lang="fr-FR" sz="1200" dirty="0"/>
              <a:t> » est nécessaire </a:t>
            </a:r>
            <a:r>
              <a:rPr lang="fr-FR" sz="1200" dirty="0" smtClean="0"/>
              <a:t>:</a:t>
            </a:r>
          </a:p>
          <a:p>
            <a:pPr>
              <a:buNone/>
            </a:pPr>
            <a:endParaRPr lang="fr-FR" sz="1200" dirty="0"/>
          </a:p>
          <a:p>
            <a:pPr lvl="1">
              <a:buClr>
                <a:srgbClr val="FF9933"/>
              </a:buClr>
              <a:buSzPct val="100000"/>
              <a:buFont typeface="Wingdings" pitchFamily="2" charset="2"/>
              <a:buChar char="l"/>
            </a:pPr>
            <a:r>
              <a:rPr lang="fr-FR" sz="1200" dirty="0"/>
              <a:t>Pour contracter (contrat de travail, assurances, etc.)</a:t>
            </a:r>
          </a:p>
          <a:p>
            <a:pPr lvl="1">
              <a:buClr>
                <a:srgbClr val="FF9933"/>
              </a:buClr>
              <a:buSzPct val="100000"/>
              <a:buFont typeface="Wingdings" pitchFamily="2" charset="2"/>
              <a:buChar char="l"/>
            </a:pPr>
            <a:r>
              <a:rPr lang="fr-FR" sz="1200" dirty="0"/>
              <a:t>Pour ouvrir un compte bancaire</a:t>
            </a:r>
          </a:p>
          <a:p>
            <a:pPr lvl="1">
              <a:buClr>
                <a:srgbClr val="FF9933"/>
              </a:buClr>
              <a:buSzPct val="100000"/>
              <a:buFont typeface="Wingdings" pitchFamily="2" charset="2"/>
              <a:buChar char="l"/>
            </a:pPr>
            <a:r>
              <a:rPr lang="fr-FR" sz="1200" dirty="0"/>
              <a:t>Pour louer des locaux ou acheter des équipements</a:t>
            </a:r>
          </a:p>
          <a:p>
            <a:pPr lvl="1">
              <a:buClr>
                <a:srgbClr val="FF9933"/>
              </a:buClr>
              <a:buSzPct val="100000"/>
              <a:buFont typeface="Wingdings" pitchFamily="2" charset="2"/>
              <a:buChar char="l"/>
            </a:pPr>
            <a:r>
              <a:rPr lang="fr-FR" sz="1200" dirty="0"/>
              <a:t>Pour exister auprès des autorités administratives et privées (déclarations, etc.), et être éligible à des dons et subventions</a:t>
            </a:r>
          </a:p>
          <a:p>
            <a:pPr lvl="1">
              <a:buClr>
                <a:srgbClr val="FF9933"/>
              </a:buClr>
              <a:buSzPct val="100000"/>
              <a:buFont typeface="Wingdings" pitchFamily="2" charset="2"/>
              <a:buChar char="l"/>
            </a:pPr>
            <a:r>
              <a:rPr lang="fr-FR" sz="1200" dirty="0"/>
              <a:t>Pour limiter, le cas échéant, la responsabilité juridique des personnes physiques, en cas </a:t>
            </a:r>
            <a:r>
              <a:rPr lang="fr-FR" sz="1200" dirty="0" smtClean="0"/>
              <a:t>d’incidents</a:t>
            </a:r>
          </a:p>
          <a:p>
            <a:pPr marL="457200" lvl="1" indent="0">
              <a:buClr>
                <a:srgbClr val="FF9933"/>
              </a:buClr>
              <a:buSzPct val="100000"/>
              <a:buNone/>
            </a:pPr>
            <a:endParaRPr lang="fr-FR" sz="1200" dirty="0"/>
          </a:p>
          <a:p>
            <a:pPr marL="457200" lvl="1" indent="0">
              <a:buNone/>
            </a:pPr>
            <a:endParaRPr lang="fr-FR" sz="1200" dirty="0"/>
          </a:p>
          <a:p>
            <a:pPr marL="1143000" lvl="1" indent="-742950">
              <a:lnSpc>
                <a:spcPct val="80000"/>
              </a:lnSpc>
              <a:buClrTx/>
              <a:buFont typeface="+mj-lt"/>
              <a:buAutoNum type="alphaUcPeriod"/>
            </a:pPr>
            <a:r>
              <a:rPr lang="fr-FR" sz="1400" b="1" dirty="0" smtClean="0"/>
              <a:t>Définir /  Rédiger des objectifs communs  (Projet </a:t>
            </a:r>
            <a:r>
              <a:rPr lang="fr-FR" sz="1400" b="1" dirty="0"/>
              <a:t>associatif </a:t>
            </a:r>
            <a:r>
              <a:rPr lang="fr-FR" sz="1400" b="1" dirty="0" smtClean="0"/>
              <a:t>) </a:t>
            </a:r>
            <a:r>
              <a:rPr lang="fr-FR" sz="1200" dirty="0"/>
              <a:t/>
            </a:r>
            <a:br>
              <a:rPr lang="fr-FR" sz="1200" dirty="0"/>
            </a:br>
            <a:endParaRPr lang="fr-FR" sz="1200" dirty="0"/>
          </a:p>
          <a:p>
            <a:pPr lvl="1">
              <a:lnSpc>
                <a:spcPct val="80000"/>
              </a:lnSpc>
              <a:buClr>
                <a:srgbClr val="FF9933"/>
              </a:buClr>
              <a:buSzPct val="100000"/>
              <a:buFont typeface="Wingdings" pitchFamily="2" charset="2"/>
              <a:buChar char="l"/>
            </a:pPr>
            <a:r>
              <a:rPr lang="fr-FR" sz="1200" dirty="0"/>
              <a:t>Pour vérifier s’il y a accord sur les finalités et les </a:t>
            </a:r>
            <a:r>
              <a:rPr lang="fr-FR" sz="1200" dirty="0" smtClean="0"/>
              <a:t>moyens</a:t>
            </a:r>
          </a:p>
          <a:p>
            <a:pPr marL="457200" lvl="1" indent="0">
              <a:lnSpc>
                <a:spcPct val="80000"/>
              </a:lnSpc>
              <a:buClr>
                <a:srgbClr val="FF9933"/>
              </a:buClr>
              <a:buSzPct val="100000"/>
              <a:buNone/>
            </a:pPr>
            <a:endParaRPr lang="fr-FR" sz="1200" dirty="0"/>
          </a:p>
          <a:p>
            <a:pPr lvl="1">
              <a:lnSpc>
                <a:spcPct val="80000"/>
              </a:lnSpc>
              <a:buClr>
                <a:srgbClr val="FF9933"/>
              </a:buClr>
              <a:buSzPct val="100000"/>
              <a:buFont typeface="Wingdings" pitchFamily="2" charset="2"/>
              <a:buChar char="l"/>
            </a:pPr>
            <a:r>
              <a:rPr lang="fr-FR" sz="1200" dirty="0"/>
              <a:t>Il servira de base pour rédiger les statuts et surtout</a:t>
            </a:r>
            <a:br>
              <a:rPr lang="fr-FR" sz="1200" dirty="0"/>
            </a:br>
            <a:r>
              <a:rPr lang="fr-FR" sz="1200" dirty="0"/>
              <a:t>le « projet éducatif ».</a:t>
            </a:r>
          </a:p>
          <a:p>
            <a:pPr>
              <a:lnSpc>
                <a:spcPct val="90000"/>
              </a:lnSpc>
              <a:buClr>
                <a:srgbClr val="FF9933"/>
              </a:buClr>
            </a:pPr>
            <a:endParaRPr lang="fr-FR" sz="1200" dirty="0" smtClean="0">
              <a:ea typeface="ＭＳ Ｐゴシック" charset="-128"/>
              <a:cs typeface="ＭＳ Ｐゴシック" charset="-128"/>
            </a:endParaRPr>
          </a:p>
          <a:p>
            <a:pPr marL="914400" lvl="2" indent="0">
              <a:lnSpc>
                <a:spcPct val="80000"/>
              </a:lnSpc>
              <a:buNone/>
            </a:pPr>
            <a:endParaRPr lang="fr-FR" sz="1000" dirty="0"/>
          </a:p>
          <a:p>
            <a:pPr marL="914400" lvl="2" indent="0">
              <a:lnSpc>
                <a:spcPct val="80000"/>
              </a:lnSpc>
              <a:buNone/>
            </a:pPr>
            <a:endParaRPr lang="fr-FR" sz="1000" dirty="0"/>
          </a:p>
          <a:p>
            <a:pPr marL="914400" lvl="2" indent="0">
              <a:lnSpc>
                <a:spcPct val="80000"/>
              </a:lnSpc>
              <a:buNone/>
            </a:pPr>
            <a:endParaRPr lang="fr-FR" sz="1000" dirty="0"/>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2</a:t>
            </a:r>
            <a:endParaRPr lang="fr-FR" sz="2800" i="1" kern="0" dirty="0">
              <a:ea typeface="ＭＳ Ｐゴシック" charset="-128"/>
              <a:cs typeface="ＭＳ Ｐゴシック"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15</a:t>
            </a:fld>
            <a:endParaRPr lang="fr-FR"/>
          </a:p>
        </p:txBody>
      </p:sp>
      <p:sp>
        <p:nvSpPr>
          <p:cNvPr id="28675" name="Rectangle 3"/>
          <p:cNvSpPr>
            <a:spLocks noGrp="1" noChangeArrowheads="1"/>
          </p:cNvSpPr>
          <p:nvPr>
            <p:ph type="body" sz="half" idx="1"/>
          </p:nvPr>
        </p:nvSpPr>
        <p:spPr>
          <a:xfrm>
            <a:off x="271456" y="1691680"/>
            <a:ext cx="6172200" cy="7272808"/>
          </a:xfrm>
        </p:spPr>
        <p:txBody>
          <a:bodyPr/>
          <a:lstStyle/>
          <a:p>
            <a:pPr marL="914400" lvl="2" indent="0">
              <a:lnSpc>
                <a:spcPct val="80000"/>
              </a:lnSpc>
              <a:buNone/>
            </a:pPr>
            <a:endParaRPr lang="fr-FR" sz="1000" dirty="0"/>
          </a:p>
          <a:p>
            <a:pPr marL="914400" lvl="2" indent="0">
              <a:lnSpc>
                <a:spcPct val="80000"/>
              </a:lnSpc>
              <a:buNone/>
            </a:pPr>
            <a:endParaRPr lang="fr-FR" sz="1000" dirty="0"/>
          </a:p>
          <a:p>
            <a:pPr marL="914400" lvl="2" indent="0">
              <a:lnSpc>
                <a:spcPct val="80000"/>
              </a:lnSpc>
              <a:buNone/>
            </a:pPr>
            <a:endParaRPr lang="fr-FR" sz="1000" dirty="0" smtClean="0"/>
          </a:p>
          <a:p>
            <a:pPr marL="914400" lvl="2" indent="0">
              <a:lnSpc>
                <a:spcPct val="80000"/>
              </a:lnSpc>
              <a:buNone/>
            </a:pPr>
            <a:endParaRPr lang="fr-FR" sz="1000" dirty="0"/>
          </a:p>
          <a:p>
            <a:pPr>
              <a:lnSpc>
                <a:spcPct val="80000"/>
              </a:lnSpc>
              <a:buNone/>
            </a:pPr>
            <a:r>
              <a:rPr lang="fr-FR" sz="1200" b="1" i="1" dirty="0"/>
              <a:t>Exemples de points à aborder pour rédiger ce projet :</a:t>
            </a:r>
            <a:br>
              <a:rPr lang="fr-FR" sz="1200" b="1" i="1" dirty="0"/>
            </a:br>
            <a:endParaRPr lang="fr-FR" sz="1200" b="1" i="1" dirty="0"/>
          </a:p>
          <a:p>
            <a:pPr lvl="2">
              <a:lnSpc>
                <a:spcPct val="80000"/>
              </a:lnSpc>
              <a:buClr>
                <a:srgbClr val="FF9933"/>
              </a:buClr>
            </a:pPr>
            <a:r>
              <a:rPr lang="fr-FR" sz="1200" dirty="0"/>
              <a:t>Visions, missions, valeurs </a:t>
            </a:r>
            <a:r>
              <a:rPr lang="fr-FR" sz="1200" dirty="0" smtClean="0"/>
              <a:t>partagées.</a:t>
            </a:r>
          </a:p>
          <a:p>
            <a:pPr lvl="2">
              <a:lnSpc>
                <a:spcPct val="80000"/>
              </a:lnSpc>
              <a:buClr>
                <a:srgbClr val="FF9933"/>
              </a:buClr>
            </a:pPr>
            <a:r>
              <a:rPr lang="fr-FR" sz="1200" dirty="0" smtClean="0"/>
              <a:t>Besoins </a:t>
            </a:r>
            <a:r>
              <a:rPr lang="fr-FR" sz="1200" dirty="0"/>
              <a:t>et attentes des enfants </a:t>
            </a:r>
            <a:r>
              <a:rPr lang="fr-FR" sz="1200" dirty="0" smtClean="0"/>
              <a:t>bénéficiaires.</a:t>
            </a:r>
            <a:endParaRPr lang="fr-FR" sz="1200" dirty="0"/>
          </a:p>
          <a:p>
            <a:pPr lvl="2">
              <a:lnSpc>
                <a:spcPct val="80000"/>
              </a:lnSpc>
              <a:buClr>
                <a:srgbClr val="FF9933"/>
              </a:buClr>
            </a:pPr>
            <a:r>
              <a:rPr lang="fr-FR" sz="1200" dirty="0" smtClean="0"/>
              <a:t>Domaines </a:t>
            </a:r>
            <a:r>
              <a:rPr lang="fr-FR" sz="1200" dirty="0"/>
              <a:t>et périmètres des activités </a:t>
            </a:r>
            <a:r>
              <a:rPr lang="fr-FR" sz="1200" dirty="0" smtClean="0"/>
              <a:t>proposées.</a:t>
            </a:r>
            <a:endParaRPr lang="fr-FR" sz="1200" dirty="0"/>
          </a:p>
          <a:p>
            <a:pPr lvl="2">
              <a:lnSpc>
                <a:spcPct val="80000"/>
              </a:lnSpc>
              <a:buClr>
                <a:srgbClr val="FF9933"/>
              </a:buClr>
            </a:pPr>
            <a:r>
              <a:rPr lang="fr-FR" sz="1200" dirty="0" smtClean="0"/>
              <a:t>Synergie/coopération/mutualisation </a:t>
            </a:r>
            <a:r>
              <a:rPr lang="fr-FR" sz="1200" dirty="0"/>
              <a:t>éventuelles avec d‘autres ACEL /</a:t>
            </a:r>
            <a:r>
              <a:rPr lang="fr-FR" sz="1200" dirty="0" smtClean="0"/>
              <a:t>écoles/aumôneries.</a:t>
            </a:r>
          </a:p>
          <a:p>
            <a:pPr lvl="2">
              <a:lnSpc>
                <a:spcPct val="80000"/>
              </a:lnSpc>
              <a:buClr>
                <a:srgbClr val="FF9933"/>
              </a:buClr>
            </a:pPr>
            <a:r>
              <a:rPr lang="fr-FR" sz="1200" dirty="0" smtClean="0"/>
              <a:t>Moyens/ressources </a:t>
            </a:r>
            <a:r>
              <a:rPr lang="fr-FR" sz="1200" dirty="0"/>
              <a:t>humaines et </a:t>
            </a:r>
            <a:r>
              <a:rPr lang="fr-FR" sz="1200" dirty="0" smtClean="0"/>
              <a:t>financières.</a:t>
            </a:r>
            <a:endParaRPr lang="fr-FR" sz="1200" dirty="0"/>
          </a:p>
          <a:p>
            <a:pPr lvl="2">
              <a:lnSpc>
                <a:spcPct val="80000"/>
              </a:lnSpc>
              <a:buClr>
                <a:srgbClr val="FF9933"/>
              </a:buClr>
            </a:pPr>
            <a:r>
              <a:rPr lang="fr-FR" sz="1200" dirty="0" smtClean="0"/>
              <a:t>Organisation </a:t>
            </a:r>
            <a:r>
              <a:rPr lang="fr-FR" sz="1200" dirty="0"/>
              <a:t>de l’encadrement et de la </a:t>
            </a:r>
            <a:r>
              <a:rPr lang="fr-FR" sz="1200" dirty="0" smtClean="0"/>
              <a:t>gouvernance.</a:t>
            </a:r>
            <a:endParaRPr lang="fr-FR" sz="1200" dirty="0"/>
          </a:p>
          <a:p>
            <a:pPr lvl="2">
              <a:lnSpc>
                <a:spcPct val="80000"/>
              </a:lnSpc>
              <a:buClr>
                <a:srgbClr val="FF9933"/>
              </a:buClr>
            </a:pPr>
            <a:r>
              <a:rPr lang="fr-FR" sz="1200" dirty="0" smtClean="0"/>
              <a:t>L’environnement </a:t>
            </a:r>
            <a:r>
              <a:rPr lang="fr-FR" sz="1200" dirty="0"/>
              <a:t>: acteurs susceptibles d’interagir avec l’Association (paroisse, école, aumônerie, mairie, CAF, etc</a:t>
            </a:r>
            <a:r>
              <a:rPr lang="fr-FR" sz="1200" dirty="0" smtClean="0"/>
              <a:t>.)</a:t>
            </a:r>
          </a:p>
          <a:p>
            <a:pPr lvl="2">
              <a:lnSpc>
                <a:spcPct val="80000"/>
              </a:lnSpc>
              <a:buClr>
                <a:srgbClr val="FF9933"/>
              </a:buClr>
            </a:pPr>
            <a:endParaRPr lang="fr-FR" sz="1200" dirty="0"/>
          </a:p>
          <a:p>
            <a:pPr marL="914400" lvl="2" indent="0">
              <a:lnSpc>
                <a:spcPct val="80000"/>
              </a:lnSpc>
              <a:buClr>
                <a:srgbClr val="FF9933"/>
              </a:buClr>
              <a:buNone/>
            </a:pPr>
            <a:endParaRPr lang="fr-FR" sz="1000" dirty="0" smtClean="0"/>
          </a:p>
          <a:p>
            <a:pPr marL="914400" lvl="2" indent="0">
              <a:lnSpc>
                <a:spcPct val="80000"/>
              </a:lnSpc>
              <a:buNone/>
            </a:pPr>
            <a:endParaRPr lang="fr-FR" sz="1000" dirty="0"/>
          </a:p>
          <a:p>
            <a:pPr marL="1143000" lvl="1" indent="-742950">
              <a:lnSpc>
                <a:spcPct val="80000"/>
              </a:lnSpc>
              <a:buClrTx/>
              <a:buFont typeface="+mj-lt"/>
              <a:buAutoNum type="alphaUcPeriod" startAt="2"/>
            </a:pPr>
            <a:r>
              <a:rPr lang="fr-FR" sz="1400" b="1" dirty="0"/>
              <a:t>Créer </a:t>
            </a:r>
            <a:r>
              <a:rPr lang="fr-FR" sz="1400" b="1" u="sng" dirty="0"/>
              <a:t>juridiquement</a:t>
            </a:r>
            <a:r>
              <a:rPr lang="fr-FR" sz="1400" b="1" dirty="0"/>
              <a:t> </a:t>
            </a:r>
            <a:r>
              <a:rPr lang="fr-FR" sz="1400" b="1" dirty="0" smtClean="0"/>
              <a:t>l’association</a:t>
            </a:r>
            <a:r>
              <a:rPr lang="fr-FR" sz="1200" b="1" i="1" dirty="0"/>
              <a:t/>
            </a:r>
            <a:br>
              <a:rPr lang="fr-FR" sz="1200" b="1" i="1" dirty="0"/>
            </a:br>
            <a:endParaRPr lang="fr-FR" sz="1200" b="1" i="1" dirty="0"/>
          </a:p>
          <a:p>
            <a:pPr lvl="1">
              <a:lnSpc>
                <a:spcPct val="80000"/>
              </a:lnSpc>
              <a:buClr>
                <a:srgbClr val="FF9933"/>
              </a:buClr>
              <a:buFont typeface="Wingdings" pitchFamily="2" charset="2"/>
              <a:buChar char="l"/>
            </a:pPr>
            <a:r>
              <a:rPr lang="fr-FR" sz="1200" dirty="0"/>
              <a:t>Rédiger des </a:t>
            </a:r>
            <a:r>
              <a:rPr lang="fr-FR" sz="1200" b="1" dirty="0"/>
              <a:t>statuts </a:t>
            </a:r>
            <a:r>
              <a:rPr lang="fr-FR" sz="1200" dirty="0"/>
              <a:t>en pensant à renvoyer </a:t>
            </a:r>
            <a:r>
              <a:rPr lang="fr-FR" sz="1200" dirty="0" smtClean="0"/>
              <a:t>dans </a:t>
            </a:r>
            <a:r>
              <a:rPr lang="fr-FR" sz="1200" dirty="0"/>
              <a:t>un</a:t>
            </a:r>
            <a:r>
              <a:rPr lang="fr-FR" sz="1200" b="1" dirty="0"/>
              <a:t> Règlement Intérieur</a:t>
            </a:r>
            <a:r>
              <a:rPr lang="fr-FR" sz="1200" dirty="0"/>
              <a:t> les questions pratiques et les points de détails</a:t>
            </a:r>
            <a:r>
              <a:rPr lang="fr-FR" sz="1200" dirty="0" smtClean="0"/>
              <a:t>.</a:t>
            </a:r>
          </a:p>
          <a:p>
            <a:pPr lvl="1">
              <a:lnSpc>
                <a:spcPct val="80000"/>
              </a:lnSpc>
              <a:buFontTx/>
              <a:buChar char="•"/>
            </a:pPr>
            <a:endParaRPr lang="fr-FR" sz="1200" dirty="0"/>
          </a:p>
          <a:p>
            <a:pPr lvl="1">
              <a:lnSpc>
                <a:spcPct val="80000"/>
              </a:lnSpc>
              <a:buNone/>
            </a:pPr>
            <a:r>
              <a:rPr lang="fr-FR" sz="1200" dirty="0"/>
              <a:t>2 questions fondamentales à se poser en amont :</a:t>
            </a:r>
            <a:r>
              <a:rPr lang="fr-FR" sz="1200" i="1" dirty="0">
                <a:solidFill>
                  <a:schemeClr val="bg2"/>
                </a:solidFill>
              </a:rPr>
              <a:t/>
            </a:r>
            <a:br>
              <a:rPr lang="fr-FR" sz="1200" i="1" dirty="0">
                <a:solidFill>
                  <a:schemeClr val="bg2"/>
                </a:solidFill>
              </a:rPr>
            </a:br>
            <a:endParaRPr lang="fr-FR" sz="1200" i="1" dirty="0">
              <a:solidFill>
                <a:schemeClr val="bg2"/>
              </a:solidFill>
            </a:endParaRPr>
          </a:p>
          <a:p>
            <a:pPr lvl="2">
              <a:lnSpc>
                <a:spcPct val="80000"/>
              </a:lnSpc>
              <a:buClr>
                <a:srgbClr val="FF9933"/>
              </a:buClr>
              <a:buFont typeface="Wingdings" pitchFamily="2" charset="2"/>
              <a:buChar char="ü"/>
            </a:pPr>
            <a:r>
              <a:rPr lang="fr-FR" sz="1200" b="1" dirty="0"/>
              <a:t>Qui sont les « Adhérents » ?</a:t>
            </a:r>
            <a:r>
              <a:rPr lang="fr-FR" sz="1200" dirty="0"/>
              <a:t> </a:t>
            </a:r>
            <a:br>
              <a:rPr lang="fr-FR" sz="1200" dirty="0"/>
            </a:br>
            <a:r>
              <a:rPr lang="fr-FR" sz="1200" dirty="0"/>
              <a:t>Tout parent utilisateur </a:t>
            </a:r>
            <a:r>
              <a:rPr lang="fr-FR" sz="1200" dirty="0" smtClean="0"/>
              <a:t>ou </a:t>
            </a:r>
            <a:r>
              <a:rPr lang="fr-FR" sz="1200" dirty="0"/>
              <a:t>parents volontaires ? </a:t>
            </a:r>
            <a:br>
              <a:rPr lang="fr-FR" sz="1200" dirty="0"/>
            </a:br>
            <a:r>
              <a:rPr lang="fr-FR" sz="1200" dirty="0"/>
              <a:t>Présence de personnes qualifiées ?</a:t>
            </a:r>
            <a:br>
              <a:rPr lang="fr-FR" sz="1200" dirty="0"/>
            </a:br>
            <a:endParaRPr lang="fr-FR" sz="1200" dirty="0"/>
          </a:p>
          <a:p>
            <a:pPr lvl="2">
              <a:lnSpc>
                <a:spcPct val="80000"/>
              </a:lnSpc>
              <a:buClr>
                <a:srgbClr val="FF9933"/>
              </a:buClr>
              <a:buFont typeface="Wingdings" pitchFamily="2" charset="2"/>
              <a:buChar char="ü"/>
            </a:pPr>
            <a:r>
              <a:rPr lang="fr-FR" sz="1200" b="1" dirty="0"/>
              <a:t>Comment organiser la gouvernance</a:t>
            </a:r>
            <a:r>
              <a:rPr lang="fr-FR" sz="1200" dirty="0"/>
              <a:t> </a:t>
            </a:r>
            <a:br>
              <a:rPr lang="fr-FR" sz="1200" dirty="0"/>
            </a:br>
            <a:r>
              <a:rPr lang="fr-FR" sz="1200" dirty="0"/>
              <a:t>Points clefs relevant d’une </a:t>
            </a:r>
            <a:r>
              <a:rPr lang="fr-FR" sz="1200" dirty="0" smtClean="0"/>
              <a:t> Assemblée Générale  Extraordinaire  (AGE)                 </a:t>
            </a:r>
            <a:r>
              <a:rPr lang="fr-FR" sz="1200" dirty="0"/>
              <a:t/>
            </a:r>
            <a:br>
              <a:rPr lang="fr-FR" sz="1200" dirty="0"/>
            </a:br>
            <a:r>
              <a:rPr lang="fr-FR" sz="1200" dirty="0"/>
              <a:t>Séparer Conseil d’Administration (stratégie, contrôle) du Bureau (fonctionnement quotidien).</a:t>
            </a:r>
          </a:p>
          <a:p>
            <a:pPr lvl="2">
              <a:lnSpc>
                <a:spcPct val="80000"/>
              </a:lnSpc>
              <a:buClr>
                <a:srgbClr val="FF9933"/>
              </a:buClr>
              <a:buFont typeface="Wingdings" pitchFamily="2" charset="2"/>
              <a:buChar char="l"/>
            </a:pPr>
            <a:endParaRPr lang="fr-FR" sz="1200" dirty="0"/>
          </a:p>
          <a:p>
            <a:pPr lvl="1">
              <a:lnSpc>
                <a:spcPct val="80000"/>
              </a:lnSpc>
              <a:buClr>
                <a:srgbClr val="FF9933"/>
              </a:buClr>
              <a:buFont typeface="Wingdings" pitchFamily="2" charset="2"/>
              <a:buChar char="l"/>
            </a:pPr>
            <a:r>
              <a:rPr lang="fr-FR" sz="1200" dirty="0"/>
              <a:t>Réunir une </a:t>
            </a:r>
            <a:r>
              <a:rPr lang="fr-FR" sz="1200" b="1" dirty="0"/>
              <a:t>assemblée constitutive</a:t>
            </a:r>
            <a:r>
              <a:rPr lang="fr-FR" sz="1200" dirty="0"/>
              <a:t> des fondateurs pour adopter les statuts et désigner le Conseil d’Administration et le futur </a:t>
            </a:r>
            <a:r>
              <a:rPr lang="fr-FR" sz="1200" dirty="0" smtClean="0"/>
              <a:t>Bureau</a:t>
            </a:r>
            <a:r>
              <a:rPr lang="fr-FR" sz="1200" dirty="0"/>
              <a:t/>
            </a:r>
            <a:br>
              <a:rPr lang="fr-FR" sz="1200" dirty="0"/>
            </a:br>
            <a:endParaRPr lang="fr-FR" sz="1200" dirty="0" smtClean="0"/>
          </a:p>
          <a:p>
            <a:pPr lvl="1">
              <a:lnSpc>
                <a:spcPct val="80000"/>
              </a:lnSpc>
              <a:buClr>
                <a:srgbClr val="FF9933"/>
              </a:buClr>
              <a:buFont typeface="Wingdings" pitchFamily="2" charset="2"/>
              <a:buChar char="l"/>
            </a:pPr>
            <a:r>
              <a:rPr lang="fr-FR" sz="1200" dirty="0"/>
              <a:t>Déclarer l’Association à la </a:t>
            </a:r>
            <a:r>
              <a:rPr lang="fr-FR" sz="1200" dirty="0" smtClean="0"/>
              <a:t>Préfecture </a:t>
            </a:r>
            <a:r>
              <a:rPr lang="fr-FR" sz="1200" dirty="0"/>
              <a:t>et demander l’insertion au Journal Officiel </a:t>
            </a:r>
            <a:r>
              <a:rPr lang="fr-FR" sz="1200" dirty="0" smtClean="0"/>
              <a:t>(cf. annexe 4)</a:t>
            </a:r>
            <a:br>
              <a:rPr lang="fr-FR" sz="1200" dirty="0" smtClean="0"/>
            </a:br>
            <a:endParaRPr lang="fr-FR" sz="1200" dirty="0"/>
          </a:p>
          <a:p>
            <a:pPr lvl="1">
              <a:lnSpc>
                <a:spcPct val="80000"/>
              </a:lnSpc>
              <a:buClr>
                <a:srgbClr val="FF9933"/>
              </a:buClr>
              <a:buFont typeface="Wingdings" pitchFamily="2" charset="2"/>
              <a:buChar char="l"/>
            </a:pPr>
            <a:r>
              <a:rPr lang="fr-FR" sz="1200" dirty="0"/>
              <a:t>Demander l’attribution d’un numéro de </a:t>
            </a:r>
            <a:r>
              <a:rPr lang="fr-FR" sz="1200" dirty="0" smtClean="0"/>
              <a:t>SIRET (</a:t>
            </a:r>
            <a:r>
              <a:rPr lang="fr-FR" sz="1200" dirty="0"/>
              <a:t>cf. </a:t>
            </a:r>
            <a:r>
              <a:rPr lang="fr-FR" sz="1200" dirty="0" smtClean="0"/>
              <a:t>annexe 5)</a:t>
            </a:r>
            <a:endParaRPr lang="fr-FR" sz="1200" dirty="0"/>
          </a:p>
          <a:p>
            <a:pPr marL="457200" lvl="1" indent="0">
              <a:lnSpc>
                <a:spcPct val="80000"/>
              </a:lnSpc>
              <a:buClr>
                <a:srgbClr val="FF9933"/>
              </a:buClr>
              <a:buNone/>
            </a:pPr>
            <a:endParaRPr lang="fr-FR" sz="1200" dirty="0" smtClean="0"/>
          </a:p>
          <a:p>
            <a:pPr marL="457200" lvl="1" indent="0">
              <a:lnSpc>
                <a:spcPct val="80000"/>
              </a:lnSpc>
              <a:buClr>
                <a:srgbClr val="FF9933"/>
              </a:buClr>
              <a:buNone/>
            </a:pPr>
            <a:endParaRPr lang="fr-FR" sz="1200" dirty="0"/>
          </a:p>
          <a:p>
            <a:pPr lvl="1" indent="-342900">
              <a:buClr>
                <a:schemeClr val="accent1">
                  <a:lumMod val="50000"/>
                </a:schemeClr>
              </a:buClr>
              <a:buFont typeface="+mj-lt"/>
              <a:buAutoNum type="arabicPeriod" startAt="3"/>
            </a:pPr>
            <a:endParaRPr lang="fr-FR" sz="1200" dirty="0"/>
          </a:p>
          <a:p>
            <a:pPr marL="457200" lvl="1" indent="0">
              <a:lnSpc>
                <a:spcPct val="80000"/>
              </a:lnSpc>
              <a:buNone/>
            </a:pPr>
            <a:endParaRPr lang="fr-FR" sz="1200" dirty="0"/>
          </a:p>
          <a:p>
            <a:pPr lvl="1">
              <a:buFontTx/>
              <a:buChar char="•"/>
            </a:pPr>
            <a:endParaRPr lang="fr-FR" sz="1200" dirty="0"/>
          </a:p>
          <a:p>
            <a:pPr lvl="1">
              <a:lnSpc>
                <a:spcPct val="80000"/>
              </a:lnSpc>
              <a:buFontTx/>
              <a:buChar char="•"/>
            </a:pPr>
            <a:endParaRPr lang="fr-FR" sz="1200" dirty="0"/>
          </a:p>
          <a:p>
            <a:pPr>
              <a:lnSpc>
                <a:spcPct val="90000"/>
              </a:lnSpc>
              <a:buClr>
                <a:srgbClr val="FF9933"/>
              </a:buClr>
              <a:buNone/>
            </a:pPr>
            <a:endParaRPr lang="fr-FR" sz="1200" dirty="0">
              <a:ea typeface="ＭＳ Ｐゴシック" charset="-128"/>
              <a:cs typeface="ＭＳ Ｐゴシック" charset="-128"/>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2</a:t>
            </a:r>
            <a:endParaRPr lang="fr-FR" sz="2800" i="1" kern="0" dirty="0">
              <a:ea typeface="ＭＳ Ｐゴシック" charset="-128"/>
              <a:cs typeface="ＭＳ Ｐゴシック" charset="-128"/>
            </a:endParaRPr>
          </a:p>
        </p:txBody>
      </p:sp>
    </p:spTree>
    <p:extLst>
      <p:ext uri="{BB962C8B-B14F-4D97-AF65-F5344CB8AC3E}">
        <p14:creationId xmlns="" xmlns:p14="http://schemas.microsoft.com/office/powerpoint/2010/main" val="4125368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16</a:t>
            </a:fld>
            <a:endParaRPr lang="fr-FR"/>
          </a:p>
        </p:txBody>
      </p:sp>
      <p:sp>
        <p:nvSpPr>
          <p:cNvPr id="28675" name="Rectangle 3"/>
          <p:cNvSpPr>
            <a:spLocks noGrp="1" noChangeArrowheads="1"/>
          </p:cNvSpPr>
          <p:nvPr>
            <p:ph type="body" sz="half" idx="1"/>
          </p:nvPr>
        </p:nvSpPr>
        <p:spPr>
          <a:xfrm>
            <a:off x="444638" y="1979712"/>
            <a:ext cx="6172200" cy="7056784"/>
          </a:xfrm>
        </p:spPr>
        <p:txBody>
          <a:bodyPr/>
          <a:lstStyle/>
          <a:p>
            <a:pPr marL="400050" lvl="1" indent="0">
              <a:lnSpc>
                <a:spcPct val="80000"/>
              </a:lnSpc>
              <a:buClr>
                <a:srgbClr val="FF9933"/>
              </a:buClr>
              <a:buNone/>
            </a:pPr>
            <a:endParaRPr lang="fr-FR" sz="1200" dirty="0"/>
          </a:p>
          <a:p>
            <a:pPr marL="400050" lvl="1" indent="0">
              <a:lnSpc>
                <a:spcPct val="80000"/>
              </a:lnSpc>
              <a:buClr>
                <a:srgbClr val="FF9933"/>
              </a:buClr>
              <a:buNone/>
            </a:pPr>
            <a:r>
              <a:rPr lang="fr-FR" sz="1400" b="1" dirty="0" smtClean="0">
                <a:solidFill>
                  <a:schemeClr val="tx2"/>
                </a:solidFill>
              </a:rPr>
              <a:t>C. Créer l’accueil de loisirs</a:t>
            </a:r>
          </a:p>
          <a:p>
            <a:pPr marL="400050" lvl="1" indent="0">
              <a:lnSpc>
                <a:spcPct val="80000"/>
              </a:lnSpc>
              <a:buClr>
                <a:srgbClr val="FF9933"/>
              </a:buClr>
              <a:buNone/>
            </a:pPr>
            <a:endParaRPr lang="fr-FR" sz="1600" b="1" i="1" dirty="0" smtClean="0">
              <a:solidFill>
                <a:srgbClr val="FF9933"/>
              </a:solidFill>
            </a:endParaRPr>
          </a:p>
          <a:p>
            <a:pPr marL="400050" lvl="1" indent="0">
              <a:lnSpc>
                <a:spcPct val="80000"/>
              </a:lnSpc>
              <a:buClr>
                <a:schemeClr val="accent1">
                  <a:lumMod val="50000"/>
                </a:schemeClr>
              </a:buClr>
              <a:buNone/>
            </a:pPr>
            <a:r>
              <a:rPr lang="fr-FR" sz="1200" i="1" dirty="0" smtClean="0">
                <a:ea typeface="ＭＳ Ｐゴシック" charset="-128"/>
                <a:cs typeface="ＭＳ Ｐゴシック" charset="-128"/>
              </a:rPr>
              <a:t>Rappel </a:t>
            </a:r>
            <a:r>
              <a:rPr lang="fr-FR" sz="1200" i="1" dirty="0">
                <a:ea typeface="ＭＳ Ｐゴシック" charset="-128"/>
                <a:cs typeface="ＭＳ Ｐゴシック" charset="-128"/>
              </a:rPr>
              <a:t>: Il y a  Accueil de Loisirs devant être déclaré lorsqu’il y a plusieurs activités de loisirs à caractère éducatif organisées pour plus de 7 enfants, plus de 2 heures par jour et plus de 14 jours par an.</a:t>
            </a:r>
            <a:endParaRPr lang="fr-FR" sz="1200" b="1" i="1" dirty="0">
              <a:solidFill>
                <a:srgbClr val="FF9933"/>
              </a:solidFill>
              <a:cs typeface="ＭＳ Ｐゴシック" charset="-128"/>
            </a:endParaRPr>
          </a:p>
          <a:p>
            <a:pPr marL="400050" lvl="1" indent="0">
              <a:lnSpc>
                <a:spcPct val="80000"/>
              </a:lnSpc>
              <a:buClr>
                <a:schemeClr val="accent1">
                  <a:lumMod val="50000"/>
                </a:schemeClr>
              </a:buClr>
              <a:buNone/>
            </a:pPr>
            <a:endParaRPr lang="fr-FR" sz="1200" b="1" i="1" u="sng" dirty="0">
              <a:solidFill>
                <a:srgbClr val="FF9933"/>
              </a:solidFill>
            </a:endParaRPr>
          </a:p>
          <a:p>
            <a:pPr marL="400050" lvl="1" indent="0">
              <a:lnSpc>
                <a:spcPct val="80000"/>
              </a:lnSpc>
              <a:buClr>
                <a:schemeClr val="accent1">
                  <a:lumMod val="50000"/>
                </a:schemeClr>
              </a:buClr>
              <a:buNone/>
            </a:pPr>
            <a:r>
              <a:rPr lang="fr-FR" sz="1200" b="1" dirty="0">
                <a:solidFill>
                  <a:srgbClr val="FF9933"/>
                </a:solidFill>
              </a:rPr>
              <a:t>Formalités nécessaires</a:t>
            </a:r>
          </a:p>
          <a:p>
            <a:pPr lvl="1">
              <a:lnSpc>
                <a:spcPct val="80000"/>
              </a:lnSpc>
              <a:buClr>
                <a:srgbClr val="FF9933"/>
              </a:buClr>
              <a:buFont typeface="Wingdings" panose="05000000000000000000" pitchFamily="2" charset="2"/>
              <a:buChar char="l"/>
            </a:pPr>
            <a:r>
              <a:rPr lang="fr-FR" sz="1200" dirty="0"/>
              <a:t>Déclaration à la DDCS par télé procédure au moins </a:t>
            </a:r>
            <a:r>
              <a:rPr lang="fr-FR" sz="1200" b="1" dirty="0"/>
              <a:t>2 mois avant le 1</a:t>
            </a:r>
            <a:r>
              <a:rPr lang="fr-FR" sz="1200" b="1" baseline="30000" dirty="0"/>
              <a:t>er</a:t>
            </a:r>
            <a:r>
              <a:rPr lang="fr-FR" sz="1200" b="1" dirty="0"/>
              <a:t> jour d’ouverture </a:t>
            </a:r>
            <a:r>
              <a:rPr lang="fr-FR" sz="1200" dirty="0"/>
              <a:t/>
            </a:r>
            <a:br>
              <a:rPr lang="fr-FR" sz="1200" dirty="0"/>
            </a:br>
            <a:r>
              <a:rPr lang="fr-FR" sz="1200" dirty="0"/>
              <a:t>Un récépissé de la DDCS vaudra autorisation.</a:t>
            </a:r>
            <a:br>
              <a:rPr lang="fr-FR" sz="1200" dirty="0"/>
            </a:br>
            <a:endParaRPr lang="fr-FR" sz="1200" dirty="0"/>
          </a:p>
          <a:p>
            <a:pPr lvl="1">
              <a:lnSpc>
                <a:spcPct val="80000"/>
              </a:lnSpc>
              <a:buClr>
                <a:srgbClr val="FF9933"/>
              </a:buClr>
              <a:buFont typeface="Wingdings" panose="05000000000000000000" pitchFamily="2" charset="2"/>
              <a:buChar char="l"/>
            </a:pPr>
            <a:r>
              <a:rPr lang="fr-FR" sz="1200" dirty="0"/>
              <a:t>Rédaction/publication d’un « projet éducatif » qui correspond aux objectifs de l’association </a:t>
            </a:r>
            <a:br>
              <a:rPr lang="fr-FR" sz="1200" dirty="0"/>
            </a:br>
            <a:endParaRPr lang="fr-FR" sz="1200" dirty="0" smtClean="0"/>
          </a:p>
          <a:p>
            <a:pPr lvl="1">
              <a:lnSpc>
                <a:spcPct val="80000"/>
              </a:lnSpc>
              <a:buClr>
                <a:srgbClr val="FF9933"/>
              </a:buClr>
              <a:buFont typeface="Wingdings" pitchFamily="2" charset="2"/>
              <a:buChar char=""/>
            </a:pPr>
            <a:r>
              <a:rPr lang="fr-FR" sz="1200" dirty="0" smtClean="0"/>
              <a:t>Demande </a:t>
            </a:r>
            <a:r>
              <a:rPr lang="fr-FR" sz="1200" dirty="0"/>
              <a:t>d’agrément des locaux (visite de la Commission de sécurité de la préfecture et délivrance d’un PV) + assurance </a:t>
            </a:r>
          </a:p>
          <a:p>
            <a:pPr marL="457200" lvl="1" indent="0">
              <a:lnSpc>
                <a:spcPct val="80000"/>
              </a:lnSpc>
              <a:buClr>
                <a:srgbClr val="FF9933"/>
              </a:buClr>
              <a:buNone/>
            </a:pPr>
            <a:r>
              <a:rPr lang="fr-FR" sz="1200" i="1" dirty="0"/>
              <a:t>Pour avoir un avis sur les locaux avant de faire venir la Commission de sécurité, il est possible de contacter le responsable des travaux à l’Association Diocésaine de Paris.</a:t>
            </a:r>
          </a:p>
          <a:p>
            <a:pPr marL="457200" lvl="1" indent="0">
              <a:lnSpc>
                <a:spcPct val="80000"/>
              </a:lnSpc>
              <a:buClr>
                <a:schemeClr val="accent1">
                  <a:lumMod val="50000"/>
                </a:schemeClr>
              </a:buClr>
              <a:buNone/>
            </a:pPr>
            <a:endParaRPr lang="fr-FR" sz="1200" dirty="0"/>
          </a:p>
          <a:p>
            <a:pPr lvl="1">
              <a:lnSpc>
                <a:spcPct val="80000"/>
              </a:lnSpc>
              <a:buClr>
                <a:srgbClr val="FF9933"/>
              </a:buClr>
              <a:buFont typeface="Wingdings" panose="05000000000000000000" pitchFamily="2" charset="2"/>
              <a:buChar char="l"/>
            </a:pPr>
            <a:r>
              <a:rPr lang="fr-FR" sz="1200" dirty="0"/>
              <a:t>Souscription d’une assurance en responsabilité civile et d’une assurance des locaux pour le mercredi</a:t>
            </a:r>
            <a:br>
              <a:rPr lang="fr-FR" sz="1200" dirty="0"/>
            </a:br>
            <a:endParaRPr lang="fr-FR" sz="1200" dirty="0"/>
          </a:p>
          <a:p>
            <a:pPr marL="800100" lvl="3" indent="-342900">
              <a:lnSpc>
                <a:spcPct val="90000"/>
              </a:lnSpc>
              <a:buClr>
                <a:srgbClr val="FF9933"/>
              </a:buClr>
              <a:buFont typeface="Wingdings" panose="05000000000000000000" pitchFamily="2" charset="2"/>
              <a:buChar char="l"/>
            </a:pPr>
            <a:r>
              <a:rPr lang="fr-FR" sz="1200" dirty="0">
                <a:ea typeface="ＭＳ Ｐゴシック" charset="-128"/>
              </a:rPr>
              <a:t>Recrutement de l’équipe d’animation :</a:t>
            </a:r>
          </a:p>
          <a:p>
            <a:pPr lvl="1">
              <a:lnSpc>
                <a:spcPct val="90000"/>
              </a:lnSpc>
              <a:buClr>
                <a:srgbClr val="FF9933"/>
              </a:buClr>
              <a:buFont typeface="Wingdings" panose="05000000000000000000" pitchFamily="2" charset="2"/>
              <a:buChar char="Ø"/>
            </a:pPr>
            <a:r>
              <a:rPr lang="fr-FR" sz="1200" dirty="0">
                <a:ea typeface="ＭＳ Ｐゴシック" charset="-128"/>
                <a:cs typeface="ＭＳ Ｐゴシック" charset="-128"/>
              </a:rPr>
              <a:t>	</a:t>
            </a:r>
            <a:r>
              <a:rPr lang="fr-FR" sz="1200" u="sng" dirty="0">
                <a:ea typeface="ＭＳ Ｐゴシック" charset="-128"/>
                <a:cs typeface="ＭＳ Ｐゴシック" charset="-128"/>
              </a:rPr>
              <a:t>taux d’encadrement</a:t>
            </a:r>
            <a:r>
              <a:rPr lang="fr-FR" sz="1200" dirty="0">
                <a:ea typeface="ＭＳ Ｐゴシック" charset="-128"/>
                <a:cs typeface="ＭＳ Ｐゴシック" charset="-128"/>
              </a:rPr>
              <a:t> :</a:t>
            </a:r>
          </a:p>
          <a:p>
            <a:pPr marL="0" indent="0">
              <a:lnSpc>
                <a:spcPct val="90000"/>
              </a:lnSpc>
              <a:buClr>
                <a:schemeClr val="accent1">
                  <a:lumMod val="50000"/>
                </a:schemeClr>
              </a:buClr>
              <a:buNone/>
            </a:pPr>
            <a:r>
              <a:rPr lang="fr-FR" sz="1200" dirty="0">
                <a:ea typeface="ＭＳ Ｐゴシック" charset="-128"/>
                <a:cs typeface="Times New Roman" charset="0"/>
              </a:rPr>
              <a:t>	</a:t>
            </a:r>
            <a:r>
              <a:rPr lang="fr-FR" sz="1200" dirty="0">
                <a:ea typeface="Times New Roman" charset="0"/>
                <a:cs typeface="Times New Roman" charset="0"/>
              </a:rPr>
              <a:t>- </a:t>
            </a:r>
            <a:r>
              <a:rPr lang="fr-FR" sz="1200" dirty="0">
                <a:ea typeface="ＭＳ Ｐゴシック" charset="-128"/>
              </a:rPr>
              <a:t>un animateur pour 8 enfants de moins de 6 ans</a:t>
            </a:r>
          </a:p>
          <a:p>
            <a:pPr marL="0" indent="0">
              <a:lnSpc>
                <a:spcPct val="90000"/>
              </a:lnSpc>
              <a:buClr>
                <a:schemeClr val="accent1">
                  <a:lumMod val="50000"/>
                </a:schemeClr>
              </a:buClr>
              <a:buNone/>
            </a:pPr>
            <a:r>
              <a:rPr lang="fr-FR" sz="1200" dirty="0">
                <a:ea typeface="ＭＳ Ｐゴシック" charset="-128"/>
                <a:cs typeface="Times New Roman" charset="0"/>
              </a:rPr>
              <a:t>	</a:t>
            </a:r>
            <a:r>
              <a:rPr lang="fr-FR" sz="1200" dirty="0">
                <a:ea typeface="Times New Roman" charset="0"/>
                <a:cs typeface="Times New Roman" charset="0"/>
              </a:rPr>
              <a:t>- </a:t>
            </a:r>
            <a:r>
              <a:rPr lang="fr-FR" sz="1200" dirty="0">
                <a:ea typeface="ＭＳ Ｐゴシック" charset="-128"/>
              </a:rPr>
              <a:t>un animateur pour 12 enfants de plus de 6 ans</a:t>
            </a:r>
          </a:p>
          <a:p>
            <a:pPr lvl="1">
              <a:lnSpc>
                <a:spcPct val="90000"/>
              </a:lnSpc>
              <a:buClr>
                <a:srgbClr val="FF9933"/>
              </a:buClr>
              <a:buFont typeface="Wingdings" panose="05000000000000000000" pitchFamily="2" charset="2"/>
              <a:buChar char="Ø"/>
            </a:pPr>
            <a:r>
              <a:rPr lang="fr-FR" sz="1200" dirty="0">
                <a:ea typeface="ＭＳ Ｐゴシック" charset="-128"/>
              </a:rPr>
              <a:t>	</a:t>
            </a:r>
            <a:r>
              <a:rPr lang="fr-FR" sz="1200" u="sng" dirty="0">
                <a:ea typeface="ＭＳ Ｐゴシック" charset="-128"/>
              </a:rPr>
              <a:t>encadrement qualifié</a:t>
            </a:r>
            <a:r>
              <a:rPr lang="fr-FR" sz="1200" dirty="0">
                <a:ea typeface="ＭＳ Ｐゴシック" charset="-128"/>
              </a:rPr>
              <a:t> : </a:t>
            </a:r>
          </a:p>
          <a:p>
            <a:pPr marL="0" lvl="2" indent="0">
              <a:lnSpc>
                <a:spcPct val="90000"/>
              </a:lnSpc>
              <a:buClr>
                <a:schemeClr val="accent1">
                  <a:lumMod val="50000"/>
                </a:schemeClr>
              </a:buClr>
              <a:buNone/>
            </a:pPr>
            <a:r>
              <a:rPr lang="fr-FR" sz="1200" dirty="0">
                <a:ea typeface="ＭＳ Ｐゴシック" charset="-128"/>
                <a:cs typeface="Times New Roman" charset="0"/>
              </a:rPr>
              <a:t>	</a:t>
            </a:r>
            <a:r>
              <a:rPr lang="fr-FR" sz="1200" dirty="0">
                <a:ea typeface="Times New Roman" charset="0"/>
                <a:cs typeface="Times New Roman" charset="0"/>
              </a:rPr>
              <a:t>- </a:t>
            </a:r>
            <a:r>
              <a:rPr lang="fr-FR" sz="1200" dirty="0">
                <a:ea typeface="ＭＳ Ｐゴシック" charset="-128"/>
              </a:rPr>
              <a:t>un directeur titulaire du BAFD (ou diplôme équivalent)</a:t>
            </a:r>
          </a:p>
          <a:p>
            <a:pPr marL="0" lvl="2" indent="0">
              <a:lnSpc>
                <a:spcPct val="90000"/>
              </a:lnSpc>
              <a:buClr>
                <a:schemeClr val="accent1">
                  <a:lumMod val="50000"/>
                </a:schemeClr>
              </a:buClr>
              <a:buNone/>
            </a:pPr>
            <a:r>
              <a:rPr lang="fr-FR" sz="1200" dirty="0">
                <a:ea typeface="ＭＳ Ｐゴシック" charset="-128"/>
                <a:cs typeface="Times New Roman" charset="0"/>
              </a:rPr>
              <a:t>	</a:t>
            </a:r>
            <a:r>
              <a:rPr lang="fr-FR" sz="1200" dirty="0">
                <a:ea typeface="Times New Roman" charset="0"/>
                <a:cs typeface="Times New Roman" charset="0"/>
              </a:rPr>
              <a:t>- </a:t>
            </a:r>
            <a:r>
              <a:rPr lang="fr-FR" sz="1200" dirty="0">
                <a:ea typeface="ＭＳ Ｐゴシック" charset="-128"/>
              </a:rPr>
              <a:t>des animateurs dont la moitié doit </a:t>
            </a:r>
            <a:r>
              <a:rPr lang="fr-FR" altLang="ja-JP" sz="1200" dirty="0">
                <a:ea typeface="ＭＳ Ｐゴシック" charset="-128"/>
              </a:rPr>
              <a:t>êt</a:t>
            </a:r>
            <a:r>
              <a:rPr lang="fr-FR" sz="1200" dirty="0">
                <a:ea typeface="ＭＳ Ｐゴシック" charset="-128"/>
              </a:rPr>
              <a:t>re titulaire du BAFA (les autres 	peuvent </a:t>
            </a:r>
            <a:r>
              <a:rPr lang="fr-FR" altLang="ja-JP" sz="1200" dirty="0">
                <a:ea typeface="ＭＳ Ｐゴシック" charset="-128"/>
              </a:rPr>
              <a:t>êt</a:t>
            </a:r>
            <a:r>
              <a:rPr lang="fr-FR" sz="1200" dirty="0">
                <a:ea typeface="ＭＳ Ｐゴシック" charset="-128"/>
              </a:rPr>
              <a:t>re stagiaires </a:t>
            </a:r>
            <a:r>
              <a:rPr lang="fr-FR" sz="1200" dirty="0" err="1">
                <a:ea typeface="ＭＳ Ｐゴシック" charset="-128"/>
              </a:rPr>
              <a:t>Bafa</a:t>
            </a:r>
            <a:r>
              <a:rPr lang="fr-FR" sz="1200" dirty="0">
                <a:ea typeface="ＭＳ Ｐゴシック" charset="-128"/>
              </a:rPr>
              <a:t> et non qualifiés)</a:t>
            </a:r>
          </a:p>
          <a:p>
            <a:pPr marL="0" lvl="2" indent="0">
              <a:lnSpc>
                <a:spcPct val="90000"/>
              </a:lnSpc>
              <a:buClr>
                <a:schemeClr val="accent1">
                  <a:lumMod val="50000"/>
                </a:schemeClr>
              </a:buClr>
              <a:buNone/>
            </a:pPr>
            <a:r>
              <a:rPr lang="fr-FR" sz="1200" dirty="0">
                <a:ea typeface="ＭＳ Ｐゴシック" charset="-128"/>
                <a:cs typeface="Times New Roman" charset="0"/>
              </a:rPr>
              <a:t>	- un des membres de l’équipe doit être titulaire du PSC1 (assistant 	sanitaire)</a:t>
            </a:r>
            <a:endParaRPr lang="fr-FR" sz="1200" dirty="0"/>
          </a:p>
          <a:p>
            <a:pPr lvl="1">
              <a:lnSpc>
                <a:spcPct val="80000"/>
              </a:lnSpc>
              <a:buFontTx/>
              <a:buChar char="•"/>
            </a:pPr>
            <a:endParaRPr lang="fr-FR" sz="1200" dirty="0"/>
          </a:p>
          <a:p>
            <a:pPr>
              <a:lnSpc>
                <a:spcPct val="90000"/>
              </a:lnSpc>
              <a:buClr>
                <a:srgbClr val="FF9933"/>
              </a:buClr>
              <a:buNone/>
            </a:pPr>
            <a:endParaRPr lang="fr-FR" sz="1200" dirty="0">
              <a:ea typeface="ＭＳ Ｐゴシック" charset="-128"/>
              <a:cs typeface="ＭＳ Ｐゴシック" charset="-128"/>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1"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2</a:t>
            </a:r>
            <a:endParaRPr lang="fr-FR" sz="2800" i="1" kern="0" dirty="0">
              <a:ea typeface="ＭＳ Ｐゴシック" charset="-128"/>
              <a:cs typeface="ＭＳ Ｐゴシック" charset="-128"/>
            </a:endParaRPr>
          </a:p>
        </p:txBody>
      </p:sp>
    </p:spTree>
    <p:extLst>
      <p:ext uri="{BB962C8B-B14F-4D97-AF65-F5344CB8AC3E}">
        <p14:creationId xmlns="" xmlns:p14="http://schemas.microsoft.com/office/powerpoint/2010/main" val="3555363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17</a:t>
            </a:fld>
            <a:endParaRPr lang="fr-FR"/>
          </a:p>
        </p:txBody>
      </p:sp>
      <p:sp>
        <p:nvSpPr>
          <p:cNvPr id="28675" name="Rectangle 3"/>
          <p:cNvSpPr>
            <a:spLocks noGrp="1" noChangeArrowheads="1"/>
          </p:cNvSpPr>
          <p:nvPr>
            <p:ph type="body" sz="half" idx="1"/>
          </p:nvPr>
        </p:nvSpPr>
        <p:spPr>
          <a:xfrm>
            <a:off x="369690" y="1331640"/>
            <a:ext cx="6155654" cy="7416824"/>
          </a:xfrm>
        </p:spPr>
        <p:txBody>
          <a:bodyPr/>
          <a:lstStyle/>
          <a:p>
            <a:pPr marL="914400" lvl="2" indent="0">
              <a:lnSpc>
                <a:spcPct val="80000"/>
              </a:lnSpc>
              <a:buNone/>
            </a:pPr>
            <a:endParaRPr lang="fr-FR" sz="1000" dirty="0"/>
          </a:p>
          <a:p>
            <a:pPr marL="914400" lvl="2" indent="0">
              <a:lnSpc>
                <a:spcPct val="80000"/>
              </a:lnSpc>
              <a:buNone/>
            </a:pPr>
            <a:endParaRPr lang="fr-FR" sz="1000" dirty="0"/>
          </a:p>
          <a:p>
            <a:pPr marL="914400" lvl="2" indent="0">
              <a:lnSpc>
                <a:spcPct val="80000"/>
              </a:lnSpc>
              <a:buNone/>
            </a:pPr>
            <a:endParaRPr lang="fr-FR" sz="1000" dirty="0"/>
          </a:p>
          <a:p>
            <a:pPr marL="457200" lvl="1" indent="0">
              <a:buClr>
                <a:srgbClr val="FF9933"/>
              </a:buClr>
              <a:buNone/>
            </a:pPr>
            <a:endParaRPr lang="fr-FR" sz="1200" dirty="0" smtClean="0"/>
          </a:p>
          <a:p>
            <a:pPr lvl="1">
              <a:buFontTx/>
              <a:buChar char="•"/>
            </a:pPr>
            <a:endParaRPr lang="fr-FR" sz="1200" dirty="0"/>
          </a:p>
          <a:p>
            <a:pPr marL="400050" lvl="1" indent="0">
              <a:lnSpc>
                <a:spcPct val="80000"/>
              </a:lnSpc>
              <a:buClr>
                <a:srgbClr val="FF9933"/>
              </a:buClr>
              <a:buNone/>
            </a:pPr>
            <a:r>
              <a:rPr lang="fr-FR" sz="1600" b="1" dirty="0" smtClean="0">
                <a:solidFill>
                  <a:schemeClr val="tx2"/>
                </a:solidFill>
              </a:rPr>
              <a:t>Comment </a:t>
            </a:r>
            <a:r>
              <a:rPr lang="fr-FR" sz="1600" b="1" dirty="0">
                <a:solidFill>
                  <a:schemeClr val="tx2"/>
                </a:solidFill>
              </a:rPr>
              <a:t>gérer un accueil de loisirs dans la durée ?</a:t>
            </a:r>
            <a:br>
              <a:rPr lang="fr-FR" sz="1600" b="1" dirty="0">
                <a:solidFill>
                  <a:schemeClr val="tx2"/>
                </a:solidFill>
              </a:rPr>
            </a:br>
            <a:endParaRPr lang="fr-FR" sz="1600" b="1" i="1" dirty="0" smtClean="0">
              <a:solidFill>
                <a:srgbClr val="FF9933"/>
              </a:solidFill>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2 mois avant chaque rentrée scolaire ou ouverture pendant des petites vacances, déclarer les dates d’ouverture auprès de la DDCS </a:t>
            </a:r>
            <a:r>
              <a:rPr lang="fr-FR" sz="1200" dirty="0" smtClean="0">
                <a:ea typeface="ＭＳ Ｐゴシック" charset="-128"/>
                <a:cs typeface="ＭＳ Ｐゴシック" charset="-128"/>
              </a:rPr>
              <a:t>(</a:t>
            </a:r>
            <a:r>
              <a:rPr lang="fr-FR" sz="1200" dirty="0" err="1" smtClean="0">
                <a:ea typeface="ＭＳ Ｐゴシック" charset="-128"/>
                <a:cs typeface="ＭＳ Ｐゴシック" charset="-128"/>
              </a:rPr>
              <a:t>téléprocédure</a:t>
            </a:r>
            <a:r>
              <a:rPr lang="fr-FR" sz="1200" dirty="0" smtClean="0">
                <a:ea typeface="ＭＳ Ｐゴシック" charset="-128"/>
                <a:cs typeface="ＭＳ Ｐゴシック" charset="-128"/>
              </a:rPr>
              <a:t>)</a:t>
            </a:r>
          </a:p>
          <a:p>
            <a:pPr marL="457200" lvl="1" indent="0">
              <a:lnSpc>
                <a:spcPct val="90000"/>
              </a:lnSpc>
              <a:buClr>
                <a:srgbClr val="FF9933"/>
              </a:buClr>
              <a:buNone/>
            </a:pPr>
            <a:endParaRPr lang="fr-FR" sz="1200" dirty="0" smtClean="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smtClean="0"/>
              <a:t>Remplir </a:t>
            </a:r>
            <a:r>
              <a:rPr lang="fr-FR" sz="1200" dirty="0"/>
              <a:t>la fiche complémentaire via TAM (</a:t>
            </a:r>
            <a:r>
              <a:rPr lang="fr-FR" sz="1200" dirty="0" err="1"/>
              <a:t>téléprocédure</a:t>
            </a:r>
            <a:r>
              <a:rPr lang="fr-FR" sz="1200" dirty="0"/>
              <a:t>). Elle est à remplir 8 jours avant l’ouverture de l’accueil. Indiquez l’effectif et  l’équipe.</a:t>
            </a:r>
          </a:p>
          <a:p>
            <a:pPr marL="712788" lvl="1" indent="-255588">
              <a:buNone/>
            </a:pPr>
            <a:r>
              <a:rPr lang="fr-FR" sz="1200" dirty="0">
                <a:ea typeface="ＭＳ Ｐゴシック" charset="-128"/>
              </a:rPr>
              <a:t> </a:t>
            </a:r>
            <a:r>
              <a:rPr lang="fr-FR" sz="1200" dirty="0" smtClean="0">
                <a:ea typeface="ＭＳ Ｐゴシック" charset="-128"/>
              </a:rPr>
              <a:t>      </a:t>
            </a:r>
            <a:r>
              <a:rPr lang="fr-FR" sz="1200" dirty="0" smtClean="0"/>
              <a:t>La </a:t>
            </a:r>
            <a:r>
              <a:rPr lang="fr-FR" sz="1200" dirty="0"/>
              <a:t>fiche complémentaire peut être modifiée à tout moment (ex : si </a:t>
            </a:r>
            <a:r>
              <a:rPr lang="fr-FR" sz="1200" dirty="0" smtClean="0"/>
              <a:t>vous embauchez </a:t>
            </a:r>
            <a:r>
              <a:rPr lang="fr-FR" sz="1200" dirty="0"/>
              <a:t>un animateur en cours d’année, il faut la mettre à jour</a:t>
            </a:r>
            <a:r>
              <a:rPr lang="fr-FR" sz="1200" dirty="0" smtClean="0"/>
              <a:t>).</a:t>
            </a:r>
            <a:endParaRPr lang="fr-FR" sz="1200" dirty="0"/>
          </a:p>
          <a:p>
            <a:pPr marL="457200" lvl="1" indent="0" algn="ctr">
              <a:lnSpc>
                <a:spcPct val="90000"/>
              </a:lnSpc>
              <a:buClr>
                <a:srgbClr val="FF9933"/>
              </a:buClr>
              <a:buNone/>
            </a:pPr>
            <a:endParaRPr lang="fr-FR" sz="1200" dirty="0">
              <a:ea typeface="ＭＳ Ｐゴシック" charset="-128"/>
              <a:cs typeface="ＭＳ Ｐゴシック" charset="-128"/>
            </a:endParaRPr>
          </a:p>
          <a:p>
            <a:pPr marL="742950" lvl="3" indent="-285750">
              <a:lnSpc>
                <a:spcPct val="90000"/>
              </a:lnSpc>
              <a:buClr>
                <a:srgbClr val="FF9933"/>
              </a:buClr>
              <a:buFont typeface="Wingdings" panose="05000000000000000000" pitchFamily="2" charset="2"/>
              <a:buChar char="l"/>
            </a:pPr>
            <a:r>
              <a:rPr lang="fr-FR" sz="1200" dirty="0" smtClean="0">
                <a:ea typeface="ＭＳ Ｐゴシック" charset="-128"/>
              </a:rPr>
              <a:t>Rédiger </a:t>
            </a:r>
            <a:r>
              <a:rPr lang="fr-FR" sz="1200" dirty="0">
                <a:ea typeface="ＭＳ Ｐゴシック" charset="-128"/>
              </a:rPr>
              <a:t>un projet pédagogique et un projet d’animation annuels</a:t>
            </a:r>
            <a:br>
              <a:rPr lang="fr-FR" sz="1200" dirty="0">
                <a:ea typeface="ＭＳ Ｐゴシック" charset="-128"/>
              </a:rPr>
            </a:br>
            <a:endParaRPr lang="fr-FR" sz="1200" dirty="0">
              <a:ea typeface="ＭＳ Ｐゴシック" charset="-128"/>
            </a:endParaRPr>
          </a:p>
          <a:p>
            <a:pPr lvl="1">
              <a:lnSpc>
                <a:spcPct val="90000"/>
              </a:lnSpc>
              <a:buClr>
                <a:srgbClr val="FF9933"/>
              </a:buClr>
              <a:buFont typeface="Wingdings" panose="05000000000000000000" pitchFamily="2" charset="2"/>
              <a:buChar char="l"/>
            </a:pPr>
            <a:r>
              <a:rPr lang="fr-FR" sz="1200" dirty="0"/>
              <a:t>Élaborer un budget de fonctionnement et de tarifs des participations demandées aux familles</a:t>
            </a:r>
            <a:br>
              <a:rPr lang="fr-FR" sz="1200" dirty="0"/>
            </a:br>
            <a:endParaRPr lang="fr-FR" sz="1200" dirty="0"/>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Rédiger les contrats de travail et les bulletins de salaire pour les animateurs salariés : possibilité de Contrat d’Engagement Éducatif (CEE)*</a:t>
            </a:r>
            <a:endParaRPr lang="fr-FR" sz="1200" dirty="0"/>
          </a:p>
          <a:p>
            <a:pPr lvl="1">
              <a:lnSpc>
                <a:spcPct val="90000"/>
              </a:lnSpc>
              <a:buClr>
                <a:srgbClr val="FF9933"/>
              </a:buClr>
              <a:buFont typeface="Wingdings" panose="05000000000000000000" pitchFamily="2" charset="2"/>
              <a:buChar char="l"/>
            </a:pP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Établir une fiche d’inscription, une autorisation parentale, une fiche sanitaire</a:t>
            </a:r>
            <a:br>
              <a:rPr lang="fr-FR" sz="1200" dirty="0">
                <a:ea typeface="ＭＳ Ｐゴシック" charset="-128"/>
                <a:cs typeface="ＭＳ Ｐゴシック" charset="-128"/>
              </a:rPr>
            </a:b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Organiser la vie quotidienne des enfants (conditions d’accueil et de départ, rythme de la journée, repas, etc.)</a:t>
            </a:r>
            <a:br>
              <a:rPr lang="fr-FR" sz="1200" dirty="0">
                <a:ea typeface="ＭＳ Ｐゴシック" charset="-128"/>
                <a:cs typeface="ＭＳ Ｐゴシック" charset="-128"/>
              </a:rPr>
            </a:b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Tenir un registre des présences quotidiennes des enfants</a:t>
            </a:r>
            <a:br>
              <a:rPr lang="fr-FR" sz="1200" dirty="0">
                <a:ea typeface="ＭＳ Ｐゴシック" charset="-128"/>
                <a:cs typeface="ＭＳ Ｐゴシック" charset="-128"/>
              </a:rPr>
            </a:b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Mettre à jour le registre de sécurité et affichage des numéros d’urgence</a:t>
            </a:r>
            <a:br>
              <a:rPr lang="fr-FR" sz="1200" dirty="0">
                <a:ea typeface="ＭＳ Ｐゴシック" charset="-128"/>
                <a:cs typeface="ＭＳ Ｐゴシック" charset="-128"/>
              </a:rPr>
            </a:b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Assurer le suivi de la gestion administrative et comptable des activités</a:t>
            </a:r>
          </a:p>
          <a:p>
            <a:pPr lvl="1">
              <a:lnSpc>
                <a:spcPct val="90000"/>
              </a:lnSpc>
              <a:buClr>
                <a:srgbClr val="FF9933"/>
              </a:buClr>
              <a:buFont typeface="Wingdings" panose="05000000000000000000" pitchFamily="2" charset="2"/>
              <a:buChar char="l"/>
            </a:pP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ea typeface="ＭＳ Ｐゴシック" charset="-128"/>
                <a:cs typeface="ＭＳ Ｐゴシック" charset="-128"/>
              </a:rPr>
              <a:t>Suivre l’évolution de la règlementation de la DDCS </a:t>
            </a:r>
            <a:br>
              <a:rPr lang="fr-FR" sz="1200" dirty="0">
                <a:ea typeface="ＭＳ Ｐゴシック" charset="-128"/>
                <a:cs typeface="ＭＳ Ｐゴシック" charset="-128"/>
              </a:rPr>
            </a:br>
            <a:endParaRPr lang="fr-FR" sz="1200" dirty="0">
              <a:ea typeface="ＭＳ Ｐゴシック" charset="-128"/>
              <a:cs typeface="ＭＳ Ｐゴシック" charset="-128"/>
            </a:endParaRPr>
          </a:p>
          <a:p>
            <a:pPr lvl="1">
              <a:lnSpc>
                <a:spcPct val="90000"/>
              </a:lnSpc>
              <a:buClr>
                <a:srgbClr val="FF9933"/>
              </a:buClr>
              <a:buFont typeface="Wingdings" panose="05000000000000000000" pitchFamily="2" charset="2"/>
              <a:buChar char="l"/>
            </a:pPr>
            <a:r>
              <a:rPr lang="fr-FR" sz="1200" dirty="0"/>
              <a:t>Rattacher l’Accueil auprès d’un médecin ou d’un hôpital</a:t>
            </a:r>
          </a:p>
          <a:p>
            <a:pPr lvl="1">
              <a:lnSpc>
                <a:spcPct val="80000"/>
              </a:lnSpc>
              <a:buFontTx/>
              <a:buChar char="•"/>
            </a:pPr>
            <a:endParaRPr lang="fr-FR" sz="1200" dirty="0"/>
          </a:p>
          <a:p>
            <a:pPr>
              <a:lnSpc>
                <a:spcPct val="90000"/>
              </a:lnSpc>
              <a:buClr>
                <a:srgbClr val="FF9933"/>
              </a:buClr>
              <a:buNone/>
            </a:pPr>
            <a:r>
              <a:rPr lang="fr-FR" sz="1200" dirty="0">
                <a:latin typeface="Calibri" panose="020F0502020204030204" pitchFamily="34" charset="0"/>
              </a:rPr>
              <a:t>* </a:t>
            </a:r>
            <a:r>
              <a:rPr lang="fr-FR" sz="1200" i="1" dirty="0">
                <a:latin typeface="Calibri" panose="020F0502020204030204" pitchFamily="34" charset="0"/>
              </a:rPr>
              <a:t>Voir </a:t>
            </a:r>
            <a:r>
              <a:rPr lang="fr-FR" sz="1200" i="1" dirty="0" smtClean="0">
                <a:latin typeface="Calibri" panose="020F0502020204030204" pitchFamily="34" charset="0"/>
              </a:rPr>
              <a:t>annexe 10 page 27</a:t>
            </a:r>
            <a:endParaRPr lang="fr-FR" sz="1200" dirty="0">
              <a:ea typeface="ＭＳ Ｐゴシック" charset="-128"/>
              <a:cs typeface="ＭＳ Ｐゴシック" charset="-128"/>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3</a:t>
            </a:r>
            <a:endParaRPr lang="fr-FR" sz="2800" i="1" kern="0" dirty="0">
              <a:ea typeface="ＭＳ Ｐゴシック" charset="-128"/>
              <a:cs typeface="ＭＳ Ｐゴシック" charset="-128"/>
            </a:endParaRPr>
          </a:p>
        </p:txBody>
      </p:sp>
    </p:spTree>
    <p:extLst>
      <p:ext uri="{BB962C8B-B14F-4D97-AF65-F5344CB8AC3E}">
        <p14:creationId xmlns="" xmlns:p14="http://schemas.microsoft.com/office/powerpoint/2010/main" val="2632210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18</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a:t>
            </a:r>
            <a:r>
              <a:rPr lang="fr-FR" sz="2800" b="1" dirty="0" smtClean="0">
                <a:ea typeface="ＭＳ Ｐゴシック" charset="-128"/>
                <a:cs typeface="ＭＳ Ｐゴシック" charset="-128"/>
              </a:rPr>
              <a:t>4</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a:t>Comment déclarer une association à la Préfecture et demander la publication au Journal Officiel</a:t>
            </a:r>
            <a:endParaRPr lang="fr-FR" sz="1600" b="1" u="sng" dirty="0">
              <a:ea typeface="ＭＳ Ｐゴシック" charset="-128"/>
              <a:cs typeface="ＭＳ Ｐゴシック" charset="-128"/>
            </a:endParaRPr>
          </a:p>
          <a:p>
            <a:endParaRPr lang="fr-FR" sz="1200" dirty="0">
              <a:latin typeface="Calibri" panose="020F0502020204030204" pitchFamily="34" charset="0"/>
            </a:endParaRPr>
          </a:p>
          <a:p>
            <a:pPr marL="0" indent="0">
              <a:buNone/>
            </a:pPr>
            <a:r>
              <a:rPr lang="fr-FR" sz="1200" dirty="0"/>
              <a:t>Tous les renseignements sont sur le site : </a:t>
            </a:r>
          </a:p>
          <a:p>
            <a:pPr marL="0" indent="0">
              <a:buNone/>
            </a:pPr>
            <a:r>
              <a:rPr lang="fr-FR" sz="1200" u="sng" dirty="0">
                <a:hlinkClick r:id="rId2"/>
              </a:rPr>
              <a:t>http://vosdroits.service-public.fr/associations/F1119.xhtml</a:t>
            </a:r>
            <a:endParaRPr lang="fr-FR" sz="1200" dirty="0"/>
          </a:p>
          <a:p>
            <a:pPr marL="0" indent="0">
              <a:buNone/>
            </a:pPr>
            <a:r>
              <a:rPr lang="fr-FR" sz="1200" b="1" dirty="0"/>
              <a:t> </a:t>
            </a:r>
            <a:endParaRPr lang="fr-FR" sz="1200" dirty="0"/>
          </a:p>
          <a:p>
            <a:pPr marL="0" lvl="0" indent="0">
              <a:buNone/>
            </a:pPr>
            <a:r>
              <a:rPr lang="fr-FR" sz="1200" b="1" dirty="0"/>
              <a:t>Pour déclarer l’association à la Préfecture</a:t>
            </a:r>
            <a:r>
              <a:rPr lang="fr-FR" sz="1200" dirty="0"/>
              <a:t>, il y a 2 possibilités :</a:t>
            </a:r>
          </a:p>
          <a:p>
            <a:pPr marL="0" lvl="0" indent="0">
              <a:buNone/>
            </a:pPr>
            <a:r>
              <a:rPr lang="fr-FR" sz="1200" dirty="0"/>
              <a:t>Soit déclarer par </a:t>
            </a:r>
            <a:r>
              <a:rPr lang="fr-FR" sz="1200" u="sng" dirty="0" err="1"/>
              <a:t>téléprocédure</a:t>
            </a:r>
            <a:r>
              <a:rPr lang="fr-FR" sz="1200" dirty="0"/>
              <a:t>, sur le site de la Préfecture de Police de Paris (onglet associations). La demande se fait en ligne : documents à remplir et envoi en pièces jointes :</a:t>
            </a:r>
          </a:p>
          <a:p>
            <a:pPr marL="0" lvl="0" indent="0">
              <a:buNone/>
            </a:pPr>
            <a:r>
              <a:rPr lang="fr-FR" sz="1200" dirty="0"/>
              <a:t>-  des statuts signés</a:t>
            </a:r>
          </a:p>
          <a:p>
            <a:pPr marL="0" lvl="0" indent="0">
              <a:buNone/>
            </a:pPr>
            <a:r>
              <a:rPr lang="fr-FR" sz="1200" dirty="0"/>
              <a:t>-  du compte rendu de l’assemblée constitutive </a:t>
            </a:r>
          </a:p>
          <a:p>
            <a:pPr marL="0" indent="0">
              <a:buNone/>
            </a:pPr>
            <a:r>
              <a:rPr lang="fr-FR" sz="1200" dirty="0"/>
              <a:t> </a:t>
            </a:r>
          </a:p>
          <a:p>
            <a:pPr marL="0" lvl="0" indent="0">
              <a:buNone/>
            </a:pPr>
            <a:r>
              <a:rPr lang="fr-FR" sz="1200" dirty="0"/>
              <a:t>Soit déclarer par courrier, par lettre recommandée avec AR à adresser à :</a:t>
            </a:r>
          </a:p>
          <a:p>
            <a:pPr marL="0" indent="0">
              <a:buNone/>
            </a:pPr>
            <a:r>
              <a:rPr lang="fr-FR" sz="1200" dirty="0"/>
              <a:t>	Préfecture de Police</a:t>
            </a:r>
          </a:p>
          <a:p>
            <a:pPr marL="0" indent="0">
              <a:buNone/>
            </a:pPr>
            <a:r>
              <a:rPr lang="fr-FR" sz="1200" dirty="0"/>
              <a:t>	Bureau des Associations</a:t>
            </a:r>
          </a:p>
          <a:p>
            <a:pPr marL="0" indent="0">
              <a:buNone/>
            </a:pPr>
            <a:r>
              <a:rPr lang="fr-FR" sz="1200" dirty="0"/>
              <a:t>	9 Boulevard du Palais</a:t>
            </a:r>
          </a:p>
          <a:p>
            <a:pPr marL="0" indent="0">
              <a:buNone/>
            </a:pPr>
            <a:r>
              <a:rPr lang="fr-FR" sz="1200" dirty="0"/>
              <a:t>	75004 Paris</a:t>
            </a:r>
          </a:p>
          <a:p>
            <a:pPr marL="0" indent="0">
              <a:buNone/>
            </a:pPr>
            <a:r>
              <a:rPr lang="fr-FR" sz="1200" b="1" dirty="0"/>
              <a:t/>
            </a:r>
            <a:br>
              <a:rPr lang="fr-FR" sz="1200" b="1" dirty="0"/>
            </a:br>
            <a:r>
              <a:rPr lang="fr-FR" sz="1200" b="1" i="1" dirty="0"/>
              <a:t>Modèle de lettre</a:t>
            </a:r>
            <a:r>
              <a:rPr lang="fr-FR" sz="1200" b="1" dirty="0"/>
              <a:t> :</a:t>
            </a:r>
            <a:endParaRPr lang="fr-FR" sz="1200" dirty="0"/>
          </a:p>
          <a:p>
            <a:pPr marL="0" indent="0">
              <a:buNone/>
            </a:pPr>
            <a:r>
              <a:rPr lang="fr-FR" sz="1200" i="1" dirty="0"/>
              <a:t>Monsieur le Préfet de Police</a:t>
            </a:r>
            <a:endParaRPr lang="fr-FR" sz="1200" dirty="0"/>
          </a:p>
          <a:p>
            <a:pPr marL="0" indent="0">
              <a:buNone/>
            </a:pPr>
            <a:r>
              <a:rPr lang="fr-FR" sz="1200" i="1" dirty="0"/>
              <a:t>Veuillez trouver ci-joint le dossier de déclaration de l’Association Culturelle,  Educative et de Loisirs …</a:t>
            </a:r>
            <a:endParaRPr lang="fr-FR" sz="1200" dirty="0"/>
          </a:p>
          <a:p>
            <a:pPr marL="0" indent="0">
              <a:buNone/>
            </a:pPr>
            <a:r>
              <a:rPr lang="fr-FR" sz="1200" i="1" dirty="0"/>
              <a:t>Il comprend :</a:t>
            </a:r>
            <a:endParaRPr lang="fr-FR" sz="1200" dirty="0"/>
          </a:p>
          <a:p>
            <a:pPr marL="0" lvl="0" indent="0">
              <a:buNone/>
            </a:pPr>
            <a:r>
              <a:rPr lang="fr-FR" sz="1200" i="1" dirty="0"/>
              <a:t>-  Les documents </a:t>
            </a:r>
            <a:r>
              <a:rPr lang="fr-FR" sz="1200" i="1" dirty="0" err="1"/>
              <a:t>Cerfa</a:t>
            </a:r>
            <a:r>
              <a:rPr lang="fr-FR" sz="1200" i="1" dirty="0"/>
              <a:t> dûment remplis</a:t>
            </a:r>
            <a:endParaRPr lang="fr-FR" sz="1200" dirty="0"/>
          </a:p>
          <a:p>
            <a:pPr marL="0" lvl="0" indent="0">
              <a:buNone/>
            </a:pPr>
            <a:r>
              <a:rPr lang="fr-FR" sz="1200" i="1" dirty="0"/>
              <a:t>-  Un exemplaire des statuts, signés par les responsables de l’association</a:t>
            </a:r>
            <a:endParaRPr lang="fr-FR" sz="1200" dirty="0"/>
          </a:p>
          <a:p>
            <a:pPr marL="0" lvl="0" indent="0">
              <a:buNone/>
            </a:pPr>
            <a:r>
              <a:rPr lang="fr-FR" sz="1200" i="1" dirty="0"/>
              <a:t>-  Le compte-rendu de l’assemblée constitutive, signé par un responsable de l’association</a:t>
            </a:r>
            <a:endParaRPr lang="fr-FR" sz="1200" dirty="0"/>
          </a:p>
          <a:p>
            <a:pPr marL="0" lvl="0" indent="0">
              <a:buNone/>
            </a:pPr>
            <a:r>
              <a:rPr lang="fr-FR" sz="1200" i="1" dirty="0"/>
              <a:t>-  Une attestation justifiant du siège social </a:t>
            </a:r>
            <a:endParaRPr lang="fr-FR" sz="1200" dirty="0"/>
          </a:p>
          <a:p>
            <a:pPr marL="0" indent="0">
              <a:buNone/>
            </a:pPr>
            <a:r>
              <a:rPr lang="fr-FR" sz="1200" i="1" dirty="0"/>
              <a:t>Nous demandons la publication de la création de l’association dans le Journal Officiel</a:t>
            </a:r>
            <a:endParaRPr lang="fr-FR" sz="1200" dirty="0"/>
          </a:p>
          <a:p>
            <a:pPr marL="0" indent="0">
              <a:buNone/>
            </a:pPr>
            <a:r>
              <a:rPr lang="fr-FR" sz="1200" i="1" dirty="0"/>
              <a:t>Nous vous remercions de bien vouloir nous délivrer récépissé de cette déclaration. Une </a:t>
            </a:r>
            <a:r>
              <a:rPr lang="fr-FR" sz="1200" i="1" u="sng" dirty="0"/>
              <a:t>enveloppe timbrée est jointe à cet effet</a:t>
            </a:r>
            <a:endParaRPr lang="fr-FR" sz="1200" dirty="0"/>
          </a:p>
          <a:p>
            <a:pPr marL="0" indent="0">
              <a:buNone/>
            </a:pPr>
            <a:r>
              <a:rPr lang="fr-FR" sz="1200" i="1" dirty="0"/>
              <a:t> </a:t>
            </a:r>
            <a:endParaRPr lang="fr-FR" sz="1200" dirty="0"/>
          </a:p>
          <a:p>
            <a:pPr marL="0" indent="0">
              <a:buNone/>
            </a:pPr>
            <a:r>
              <a:rPr lang="fr-FR" sz="1200" i="1" dirty="0"/>
              <a:t> </a:t>
            </a:r>
            <a:endParaRPr lang="fr-FR" sz="1200" dirty="0"/>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4195611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19</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a:t>
            </a:r>
            <a:r>
              <a:rPr lang="fr-FR" sz="2800" b="1" dirty="0" smtClean="0">
                <a:ea typeface="ＭＳ Ｐゴシック" charset="-128"/>
                <a:cs typeface="ＭＳ Ｐゴシック" charset="-128"/>
              </a:rPr>
              <a:t>4</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2195736"/>
            <a:ext cx="6268718" cy="6299200"/>
          </a:xfrm>
        </p:spPr>
        <p:txBody>
          <a:bodyPr/>
          <a:lstStyle/>
          <a:p>
            <a:pPr algn="ctr">
              <a:lnSpc>
                <a:spcPct val="90000"/>
              </a:lnSpc>
              <a:spcAft>
                <a:spcPts val="1000"/>
              </a:spcAft>
              <a:buClr>
                <a:srgbClr val="FF9933"/>
              </a:buClr>
              <a:buNone/>
            </a:pPr>
            <a:r>
              <a:rPr lang="fr-FR" sz="1600" b="1" dirty="0"/>
              <a:t>Comment déclarer une association à la Préfecture et demander la publication au Journal Officiel</a:t>
            </a:r>
            <a:endParaRPr lang="fr-FR" sz="1600" b="1" u="sng" dirty="0">
              <a:ea typeface="ＭＳ Ｐゴシック" charset="-128"/>
              <a:cs typeface="ＭＳ Ｐゴシック" charset="-128"/>
            </a:endParaRPr>
          </a:p>
          <a:p>
            <a:pPr marL="0" indent="0">
              <a:buNone/>
            </a:pPr>
            <a:r>
              <a:rPr lang="fr-FR" sz="1200" i="1" dirty="0"/>
              <a:t> </a:t>
            </a:r>
            <a:endParaRPr lang="fr-FR" sz="1200" dirty="0"/>
          </a:p>
          <a:p>
            <a:pPr marL="0" indent="0">
              <a:buNone/>
            </a:pPr>
            <a:r>
              <a:rPr lang="fr-FR" sz="1200" i="1" dirty="0"/>
              <a:t> </a:t>
            </a:r>
            <a:endParaRPr lang="fr-FR" sz="1200" dirty="0"/>
          </a:p>
          <a:p>
            <a:pPr marL="0" lvl="0" indent="0">
              <a:buNone/>
            </a:pPr>
            <a:r>
              <a:rPr lang="fr-FR" sz="1200" b="1" dirty="0"/>
              <a:t>La demande de publication au JO </a:t>
            </a:r>
            <a:r>
              <a:rPr lang="fr-FR" sz="1200" dirty="0"/>
              <a:t>se fait en même temps que la déclaration :</a:t>
            </a:r>
          </a:p>
          <a:p>
            <a:pPr marL="0" lvl="0" indent="0">
              <a:buNone/>
            </a:pPr>
            <a:r>
              <a:rPr lang="fr-FR" sz="1200" dirty="0"/>
              <a:t> - soit par </a:t>
            </a:r>
            <a:r>
              <a:rPr lang="fr-FR" sz="1200" dirty="0" err="1"/>
              <a:t>téléprocédure</a:t>
            </a:r>
            <a:r>
              <a:rPr lang="fr-FR" sz="1200" dirty="0"/>
              <a:t>, </a:t>
            </a:r>
          </a:p>
          <a:p>
            <a:pPr marL="0" lvl="0" indent="0">
              <a:buNone/>
            </a:pPr>
            <a:r>
              <a:rPr lang="fr-FR" sz="1200" dirty="0"/>
              <a:t> -  soit en la demandant dans la lettre envoyée au Préfet de Police.</a:t>
            </a:r>
          </a:p>
          <a:p>
            <a:pPr marL="0" indent="0">
              <a:buNone/>
            </a:pPr>
            <a:r>
              <a:rPr lang="fr-FR" sz="1200" dirty="0"/>
              <a:t> Il faut ensuite payer le montant de cette publication obligatoire (une quarantaine d’euros</a:t>
            </a:r>
            <a:r>
              <a:rPr lang="fr-FR" sz="1200" dirty="0" smtClean="0"/>
              <a:t>)</a:t>
            </a:r>
            <a:endParaRPr lang="fr-FR" sz="1200" dirty="0"/>
          </a:p>
          <a:p>
            <a:pPr marL="0" indent="0">
              <a:lnSpc>
                <a:spcPct val="90000"/>
              </a:lnSpc>
              <a:buClr>
                <a:srgbClr val="FF9933"/>
              </a:buClr>
              <a:buNone/>
            </a:pPr>
            <a:endParaRPr lang="fr-FR" sz="1200" dirty="0" smtClean="0">
              <a:ea typeface="ＭＳ Ｐゴシック" charset="-128"/>
              <a:cs typeface="ＭＳ Ｐゴシック" charset="-128"/>
            </a:endParaRPr>
          </a:p>
          <a:p>
            <a:pPr marL="0" indent="0">
              <a:lnSpc>
                <a:spcPct val="90000"/>
              </a:lnSpc>
              <a:buClr>
                <a:srgbClr val="FF9933"/>
              </a:buClr>
              <a:buNone/>
            </a:pPr>
            <a:endParaRPr lang="fr-FR" sz="1200" dirty="0">
              <a:ea typeface="ＭＳ Ｐゴシック" charset="-128"/>
              <a:cs typeface="ＭＳ Ｐゴシック" charset="-128"/>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251560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Ellipse 6"/>
          <p:cNvSpPr/>
          <p:nvPr/>
        </p:nvSpPr>
        <p:spPr>
          <a:xfrm>
            <a:off x="4714884"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Ellipse 5"/>
          <p:cNvSpPr/>
          <p:nvPr/>
        </p:nvSpPr>
        <p:spPr>
          <a:xfrm>
            <a:off x="2714620"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 name="Rectangle 11"/>
          <p:cNvSpPr>
            <a:spLocks noGrp="1" noChangeArrowheads="1"/>
          </p:cNvSpPr>
          <p:nvPr>
            <p:ph type="sldNum" sz="quarter" idx="12"/>
          </p:nvPr>
        </p:nvSpPr>
        <p:spPr>
          <a:ln/>
        </p:spPr>
        <p:txBody>
          <a:bodyPr/>
          <a:lstStyle/>
          <a:p>
            <a:fld id="{EC515143-F533-4EAA-9E55-4FBADDD3FCFA}" type="slidenum">
              <a:rPr lang="fr-FR"/>
              <a:pPr/>
              <a:t>2</a:t>
            </a:fld>
            <a:endParaRPr lang="fr-FR"/>
          </a:p>
        </p:txBody>
      </p:sp>
      <p:sp>
        <p:nvSpPr>
          <p:cNvPr id="15361" name="Rectangle 2"/>
          <p:cNvSpPr>
            <a:spLocks noGrp="1" noChangeArrowheads="1"/>
          </p:cNvSpPr>
          <p:nvPr>
            <p:ph type="title"/>
          </p:nvPr>
        </p:nvSpPr>
        <p:spPr>
          <a:xfrm>
            <a:off x="188640" y="214282"/>
            <a:ext cx="6218634" cy="2110317"/>
          </a:xfrm>
        </p:spPr>
        <p:txBody>
          <a:bodyPr/>
          <a:lstStyle/>
          <a:p>
            <a:pPr eaLnBrk="1" hangingPunct="1"/>
            <a:r>
              <a:rPr lang="fr-FR" sz="2000" dirty="0"/>
              <a:t>L’accueil des enfants dans l’environnement d’une paroisse</a:t>
            </a:r>
            <a:br>
              <a:rPr lang="fr-FR" sz="2000" dirty="0"/>
            </a:br>
            <a:r>
              <a:rPr lang="fr-FR" sz="2000" dirty="0" smtClean="0">
                <a:ea typeface="ＭＳ Ｐゴシック" charset="-128"/>
                <a:cs typeface="ＭＳ Ｐゴシック" charset="-128"/>
              </a:rPr>
              <a:t/>
            </a:r>
            <a:br>
              <a:rPr lang="fr-FR" sz="2000" dirty="0" smtClean="0">
                <a:ea typeface="ＭＳ Ｐゴシック" charset="-128"/>
                <a:cs typeface="ＭＳ Ｐゴシック" charset="-128"/>
              </a:rPr>
            </a:br>
            <a:endParaRPr lang="fr-FR" sz="2000" b="1" dirty="0" smtClean="0">
              <a:ea typeface="ＭＳ Ｐゴシック" charset="-128"/>
              <a:cs typeface="ＭＳ Ｐゴシック" charset="-128"/>
            </a:endParaRPr>
          </a:p>
        </p:txBody>
      </p:sp>
      <p:sp>
        <p:nvSpPr>
          <p:cNvPr id="15362" name="Rectangle 3"/>
          <p:cNvSpPr>
            <a:spLocks noGrp="1" noChangeArrowheads="1"/>
          </p:cNvSpPr>
          <p:nvPr>
            <p:ph idx="1"/>
          </p:nvPr>
        </p:nvSpPr>
        <p:spPr>
          <a:xfrm>
            <a:off x="0" y="2195736"/>
            <a:ext cx="6858000" cy="8751125"/>
          </a:xfrm>
        </p:spPr>
        <p:txBody>
          <a:bodyPr/>
          <a:lstStyle/>
          <a:p>
            <a:pPr marL="0" indent="0">
              <a:buNone/>
            </a:pPr>
            <a:r>
              <a:rPr lang="fr-FR" sz="1800" dirty="0" smtClean="0"/>
              <a:t>Lorsqu’une </a:t>
            </a:r>
            <a:r>
              <a:rPr lang="fr-FR" sz="1800" dirty="0"/>
              <a:t>paroisse souhaite organiser un accueil d’enfants, la  première question </a:t>
            </a:r>
            <a:r>
              <a:rPr lang="fr-FR" sz="1800" dirty="0" smtClean="0"/>
              <a:t>à se </a:t>
            </a:r>
            <a:r>
              <a:rPr lang="fr-FR" sz="1800" dirty="0"/>
              <a:t>poser est : </a:t>
            </a:r>
            <a:endParaRPr lang="fr-FR" sz="1800" dirty="0" smtClean="0"/>
          </a:p>
          <a:p>
            <a:pPr marL="0" indent="0">
              <a:buNone/>
            </a:pPr>
            <a:r>
              <a:rPr lang="fr-FR" sz="1800" b="1" dirty="0" smtClean="0"/>
              <a:t>Pourquoi</a:t>
            </a:r>
            <a:r>
              <a:rPr lang="fr-FR" sz="1800" b="1" dirty="0"/>
              <a:t>, dans quel but souhaitons-nous cet accueil </a:t>
            </a:r>
            <a:r>
              <a:rPr lang="fr-FR" sz="1800" b="1" dirty="0" smtClean="0"/>
              <a:t>?</a:t>
            </a:r>
            <a:endParaRPr lang="fr-FR" sz="1800" b="1" dirty="0"/>
          </a:p>
          <a:p>
            <a:pPr marL="0" indent="0">
              <a:buNone/>
            </a:pPr>
            <a:r>
              <a:rPr lang="fr-FR" sz="1800" dirty="0" smtClean="0"/>
              <a:t>(Une </a:t>
            </a:r>
            <a:r>
              <a:rPr lang="fr-FR" sz="1800" dirty="0"/>
              <a:t>autre manière d’aborder la question : « Nous serions heureux si, </a:t>
            </a:r>
            <a:r>
              <a:rPr lang="fr-FR" sz="1800" dirty="0" smtClean="0"/>
              <a:t>dans X mois ou années…, </a:t>
            </a:r>
            <a:r>
              <a:rPr lang="fr-FR" sz="1800" dirty="0"/>
              <a:t>nous avions réalisé</a:t>
            </a:r>
            <a:r>
              <a:rPr lang="fr-FR" sz="1800" dirty="0" smtClean="0"/>
              <a:t>…)</a:t>
            </a:r>
          </a:p>
          <a:p>
            <a:pPr marL="0" indent="0">
              <a:buNone/>
            </a:pPr>
            <a:endParaRPr lang="fr-FR" sz="1800" dirty="0"/>
          </a:p>
          <a:p>
            <a:pPr marL="0" indent="0">
              <a:buNone/>
            </a:pPr>
            <a:r>
              <a:rPr lang="fr-FR" sz="1800" dirty="0"/>
              <a:t>Pour être vraiment opérationnel, cet objectif </a:t>
            </a:r>
            <a:r>
              <a:rPr lang="fr-FR" sz="1800" dirty="0" smtClean="0"/>
              <a:t>sera écrit</a:t>
            </a:r>
            <a:r>
              <a:rPr lang="fr-FR" sz="1800" dirty="0"/>
              <a:t>,  rédigé  en termes simples, compréhensibles, facilement mémorisables</a:t>
            </a:r>
            <a:r>
              <a:rPr lang="fr-FR" sz="1800" dirty="0" smtClean="0"/>
              <a:t>.</a:t>
            </a:r>
          </a:p>
          <a:p>
            <a:pPr marL="0" indent="0">
              <a:buNone/>
            </a:pPr>
            <a:endParaRPr lang="fr-FR" sz="1800" dirty="0"/>
          </a:p>
          <a:p>
            <a:pPr marL="0" indent="0">
              <a:buNone/>
            </a:pPr>
            <a:r>
              <a:rPr lang="fr-FR" sz="1800" dirty="0"/>
              <a:t>Il nous parait essentiel de le rédiger collectivement</a:t>
            </a:r>
            <a:r>
              <a:rPr lang="fr-FR" sz="1800" dirty="0" smtClean="0"/>
              <a:t>, pour permettre </a:t>
            </a:r>
            <a:r>
              <a:rPr lang="fr-FR" sz="1800" dirty="0"/>
              <a:t>l’appropriation, facteur de liberté et de créativité dans l’action,  par chaque </a:t>
            </a:r>
            <a:r>
              <a:rPr lang="fr-FR" sz="1800" dirty="0" smtClean="0"/>
              <a:t>acteur</a:t>
            </a:r>
            <a:r>
              <a:rPr lang="fr-FR" sz="1800" dirty="0"/>
              <a:t> </a:t>
            </a:r>
            <a:r>
              <a:rPr lang="fr-FR" sz="1800" dirty="0" smtClean="0"/>
              <a:t>du projet.</a:t>
            </a:r>
          </a:p>
          <a:p>
            <a:pPr marL="0" indent="0">
              <a:buNone/>
            </a:pPr>
            <a:endParaRPr lang="fr-FR" sz="1800" dirty="0"/>
          </a:p>
          <a:p>
            <a:pPr marL="0" indent="0">
              <a:buNone/>
            </a:pPr>
            <a:r>
              <a:rPr lang="fr-FR" sz="1800" dirty="0"/>
              <a:t>Définir et rédiger cet objectif demande du temps et de </a:t>
            </a:r>
            <a:r>
              <a:rPr lang="fr-FR" sz="1800" dirty="0" smtClean="0"/>
              <a:t>l’investissement</a:t>
            </a:r>
            <a:r>
              <a:rPr lang="fr-FR" sz="1800" dirty="0"/>
              <a:t>;</a:t>
            </a:r>
            <a:r>
              <a:rPr lang="fr-FR" sz="1800" dirty="0" smtClean="0"/>
              <a:t> </a:t>
            </a:r>
            <a:r>
              <a:rPr lang="fr-FR" sz="1800" dirty="0"/>
              <a:t>cela permettra de fonder </a:t>
            </a:r>
            <a:r>
              <a:rPr lang="fr-FR" sz="1800" dirty="0" smtClean="0"/>
              <a:t>le projet sur </a:t>
            </a:r>
            <a:r>
              <a:rPr lang="fr-FR" sz="1800" dirty="0"/>
              <a:t>des bases </a:t>
            </a:r>
            <a:r>
              <a:rPr lang="fr-FR" sz="1800" dirty="0" smtClean="0"/>
              <a:t>solides qui garantiront la pérennité de l’accueil des enfants, quelles que soient les activités retenues et leurs évolutions éventuelles.</a:t>
            </a:r>
            <a:endParaRPr lang="fr-FR" sz="1800" dirty="0"/>
          </a:p>
        </p:txBody>
      </p:sp>
      <p:sp>
        <p:nvSpPr>
          <p:cNvPr id="5" name="Ellipse 4"/>
          <p:cNvSpPr/>
          <p:nvPr/>
        </p:nvSpPr>
        <p:spPr>
          <a:xfrm>
            <a:off x="71435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1766085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20</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5</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smtClean="0"/>
              <a:t>Comment </a:t>
            </a:r>
            <a:r>
              <a:rPr lang="fr-FR" sz="1600" b="1" dirty="0"/>
              <a:t>demander ensuite un </a:t>
            </a:r>
            <a:br>
              <a:rPr lang="fr-FR" sz="1600" b="1" dirty="0"/>
            </a:br>
            <a:r>
              <a:rPr lang="fr-FR" sz="1600" b="1" dirty="0"/>
              <a:t>numéro d’immatriculation SIRET ? </a:t>
            </a:r>
            <a:r>
              <a:rPr lang="fr-FR" sz="1200" i="1" dirty="0"/>
              <a:t> </a:t>
            </a:r>
            <a:endParaRPr lang="fr-FR" sz="1200" dirty="0"/>
          </a:p>
          <a:p>
            <a:pPr marL="0" indent="0">
              <a:buNone/>
            </a:pPr>
            <a:r>
              <a:rPr lang="fr-FR" sz="1200" i="1" dirty="0"/>
              <a:t> </a:t>
            </a:r>
            <a:endParaRPr lang="fr-FR" sz="1200" dirty="0"/>
          </a:p>
          <a:p>
            <a:pPr marL="0" indent="0">
              <a:buNone/>
            </a:pPr>
            <a:r>
              <a:rPr lang="fr-FR" sz="1200" dirty="0"/>
              <a:t>Ce numéro est obligatoire si l’association veut être employeur et/ou recevoir des subventions.</a:t>
            </a:r>
          </a:p>
          <a:p>
            <a:pPr marL="0" indent="0">
              <a:buNone/>
            </a:pPr>
            <a:r>
              <a:rPr lang="fr-FR" sz="1200" dirty="0"/>
              <a:t>L'inscription doit être demandée directement par courrier à la direction régionale de l'Insee compétente en joignant une copie des statuts de l’association et une copie de l'extrait paru au journal officiel (ou à défaut le récépissé de dépôt des statuts en préfecture)</a:t>
            </a:r>
          </a:p>
          <a:p>
            <a:pPr marL="0" indent="0">
              <a:buNone/>
            </a:pPr>
            <a:r>
              <a:rPr lang="fr-FR" sz="1200" b="1" dirty="0"/>
              <a:t>Adresse de la direction régionale  de l'Insee compétente :</a:t>
            </a:r>
          </a:p>
          <a:p>
            <a:pPr marL="0" indent="0">
              <a:buNone/>
            </a:pPr>
            <a:endParaRPr lang="fr-FR" sz="1200" dirty="0"/>
          </a:p>
          <a:p>
            <a:pPr marL="0" indent="0">
              <a:buNone/>
            </a:pPr>
            <a:r>
              <a:rPr lang="fr-FR" sz="1200" b="1" dirty="0"/>
              <a:t>                                                            </a:t>
            </a:r>
            <a:r>
              <a:rPr lang="fr-FR" sz="1200" dirty="0"/>
              <a:t>INSEE ILE-DE-FRANCE</a:t>
            </a:r>
            <a:br>
              <a:rPr lang="fr-FR" sz="1200" dirty="0"/>
            </a:br>
            <a:r>
              <a:rPr lang="fr-FR" sz="1200" dirty="0"/>
              <a:t>                                                      	     7, rue Stephenson</a:t>
            </a:r>
            <a:br>
              <a:rPr lang="fr-FR" sz="1200" dirty="0"/>
            </a:br>
            <a:r>
              <a:rPr lang="fr-FR" sz="1200" dirty="0"/>
              <a:t>                                    	   78188 Saint-Quentin-en-Yvelines Cedex</a:t>
            </a: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4103249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21</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a:t>
            </a:r>
            <a:r>
              <a:rPr lang="fr-FR" sz="2800" b="1" dirty="0" smtClean="0">
                <a:ea typeface="ＭＳ Ｐゴシック" charset="-128"/>
                <a:cs typeface="ＭＳ Ｐゴシック" charset="-128"/>
              </a:rPr>
              <a:t>6</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a:t>Exemple de budget d’un accueil de </a:t>
            </a:r>
            <a:r>
              <a:rPr lang="fr-FR" sz="1600" b="1" dirty="0" smtClean="0"/>
              <a:t>loisirs</a:t>
            </a:r>
            <a:endParaRPr lang="fr-FR" sz="1200" dirty="0"/>
          </a:p>
          <a:p>
            <a:pPr lvl="0" eaLnBrk="1" hangingPunct="1">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Pour des enfants de + de 6 ans</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Pour un accueil pouvant accueillir jusqu’à 36 enfants toute la journée</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Pour un encadrement composé de 3 animateurs rémunérés dont un directeur, un animateur titulaire du BAFA et un stagiaire BAFA (celui-ci n’est pas obligé d’être rémunéré)</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Avec un effectif en moyenne de 24 enfants</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Avec le déjeuner apporté par les enfants</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Avec un directeur et un animateur recrutés en contrat d’engagement éducatif </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Avec un investissement de départ estimé à 2000 € (ex : poufs, tapis, livres, jeux, jouets…)</a:t>
            </a:r>
            <a:endParaRPr lang="fr-FR" altLang="fr-FR" sz="1200" dirty="0"/>
          </a:p>
          <a:p>
            <a:pPr lvl="0">
              <a:lnSpc>
                <a:spcPct val="150000"/>
              </a:lnSpc>
              <a:spcBef>
                <a:spcPct val="0"/>
              </a:spcBef>
              <a:buClr>
                <a:srgbClr val="FF9933"/>
              </a:buClr>
              <a:buFont typeface="Wingdings" panose="05000000000000000000" pitchFamily="2" charset="2"/>
              <a:buChar char="l"/>
            </a:pPr>
            <a:r>
              <a:rPr lang="fr-FR" altLang="fr-FR" sz="1200" dirty="0">
                <a:ea typeface="Times New Roman" pitchFamily="18" charset="0"/>
              </a:rPr>
              <a:t>Avec une subvention de la </a:t>
            </a:r>
            <a:r>
              <a:rPr lang="fr-FR" altLang="fr-FR" sz="1200" dirty="0" smtClean="0">
                <a:ea typeface="Times New Roman" pitchFamily="18" charset="0"/>
              </a:rPr>
              <a:t>CAF</a:t>
            </a: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aphicFrame>
        <p:nvGraphicFramePr>
          <p:cNvPr id="10" name="Tableau 9"/>
          <p:cNvGraphicFramePr>
            <a:graphicFrameLocks noGrp="1"/>
          </p:cNvGraphicFramePr>
          <p:nvPr>
            <p:extLst>
              <p:ext uri="{D42A27DB-BD31-4B8C-83A1-F6EECF244321}">
                <p14:modId xmlns="" xmlns:p14="http://schemas.microsoft.com/office/powerpoint/2010/main" val="1652661853"/>
              </p:ext>
            </p:extLst>
          </p:nvPr>
        </p:nvGraphicFramePr>
        <p:xfrm>
          <a:off x="1214416" y="5436096"/>
          <a:ext cx="4661535" cy="3541008"/>
        </p:xfrm>
        <a:graphic>
          <a:graphicData uri="http://schemas.openxmlformats.org/drawingml/2006/table">
            <a:tbl>
              <a:tblPr firstRow="1" firstCol="1" bandRow="1">
                <a:tableStyleId>{5C22544A-7EE6-4342-B048-85BDC9FD1C3A}</a:tableStyleId>
              </a:tblPr>
              <a:tblGrid>
                <a:gridCol w="1634490"/>
                <a:gridCol w="689610"/>
                <a:gridCol w="1570990"/>
                <a:gridCol w="766445"/>
              </a:tblGrid>
              <a:tr h="432048">
                <a:tc>
                  <a:txBody>
                    <a:bodyPr/>
                    <a:lstStyle/>
                    <a:p>
                      <a:pPr algn="l">
                        <a:spcAft>
                          <a:spcPts val="0"/>
                        </a:spcAft>
                      </a:pPr>
                      <a:r>
                        <a:rPr lang="fr-FR" sz="1200" dirty="0">
                          <a:effectLst/>
                        </a:rPr>
                        <a:t>Dépenses</a:t>
                      </a:r>
                      <a:endParaRPr lang="fr-FR" sz="1200" dirty="0">
                        <a:effectLst/>
                        <a:latin typeface="Times New Roman"/>
                        <a:ea typeface="Times New Roman"/>
                      </a:endParaRPr>
                    </a:p>
                  </a:txBody>
                  <a:tcPr marL="44450" marR="44450" marT="0" marB="0" anchor="b"/>
                </a:tc>
                <a:tc>
                  <a:txBody>
                    <a:bodyPr/>
                    <a:lstStyle/>
                    <a:p>
                      <a:pPr algn="l">
                        <a:spcAft>
                          <a:spcPts val="0"/>
                        </a:spcAft>
                      </a:pPr>
                      <a:r>
                        <a:rPr lang="fr-FR" sz="1200" dirty="0">
                          <a:effectLst/>
                        </a:rPr>
                        <a:t> </a:t>
                      </a:r>
                      <a:endParaRPr lang="fr-FR" sz="1200" dirty="0">
                        <a:effectLst/>
                        <a:latin typeface="Times New Roman"/>
                        <a:ea typeface="Times New Roman"/>
                      </a:endParaRPr>
                    </a:p>
                  </a:txBody>
                  <a:tcPr marL="44450" marR="44450" marT="0" marB="0" anchor="b"/>
                </a:tc>
                <a:tc>
                  <a:txBody>
                    <a:bodyPr/>
                    <a:lstStyle/>
                    <a:p>
                      <a:pPr algn="l">
                        <a:spcAft>
                          <a:spcPts val="0"/>
                        </a:spcAft>
                      </a:pPr>
                      <a:r>
                        <a:rPr lang="fr-FR" sz="1200" dirty="0">
                          <a:solidFill>
                            <a:schemeClr val="bg1"/>
                          </a:solidFill>
                          <a:effectLst/>
                        </a:rPr>
                        <a:t>Recettes</a:t>
                      </a:r>
                      <a:endParaRPr lang="fr-FR" sz="1200" dirty="0">
                        <a:solidFill>
                          <a:schemeClr val="bg1"/>
                        </a:solidFill>
                        <a:effectLst/>
                        <a:latin typeface="Times New Roman"/>
                        <a:ea typeface="Times New Roman"/>
                      </a:endParaRPr>
                    </a:p>
                  </a:txBody>
                  <a:tcPr marL="44450" marR="44450" marT="0" marB="0" anchor="b"/>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dirty="0">
                          <a:effectLst/>
                        </a:rPr>
                        <a:t> </a:t>
                      </a:r>
                      <a:endParaRPr lang="fr-FR" sz="1200" dirty="0">
                        <a:effectLst/>
                        <a:latin typeface="Times New Roman"/>
                        <a:ea typeface="Times New Roman"/>
                      </a:endParaRPr>
                    </a:p>
                  </a:txBody>
                  <a:tcPr marL="44450" marR="44450" marT="0" marB="0" anchor="b"/>
                </a:tc>
                <a:tc>
                  <a:txBody>
                    <a:bodyPr/>
                    <a:lstStyle/>
                    <a:p>
                      <a:pPr algn="l">
                        <a:spcAft>
                          <a:spcPts val="0"/>
                        </a:spcAft>
                      </a:pPr>
                      <a:r>
                        <a:rPr lang="fr-FR" sz="1200" dirty="0">
                          <a:effectLst/>
                        </a:rPr>
                        <a:t> </a:t>
                      </a:r>
                      <a:endParaRPr lang="fr-FR" sz="1200" dirty="0">
                        <a:effectLst/>
                        <a:latin typeface="Times New Roman"/>
                        <a:ea typeface="Times New Roman"/>
                      </a:endParaRPr>
                    </a:p>
                  </a:txBody>
                  <a:tcPr marL="44450" marR="44450" marT="0" marB="0" anchor="b"/>
                </a:tc>
                <a:tc>
                  <a:txBody>
                    <a:bodyPr/>
                    <a:lstStyle/>
                    <a:p>
                      <a:pPr algn="l">
                        <a:spcAft>
                          <a:spcPts val="0"/>
                        </a:spcAft>
                      </a:pPr>
                      <a:r>
                        <a:rPr lang="fr-FR" sz="1200" dirty="0">
                          <a:solidFill>
                            <a:schemeClr val="bg1"/>
                          </a:solidFill>
                          <a:effectLst/>
                        </a:rPr>
                        <a:t> </a:t>
                      </a:r>
                      <a:endParaRPr lang="fr-FR" sz="1200" dirty="0">
                        <a:solidFill>
                          <a:schemeClr val="bg1"/>
                        </a:solidFill>
                        <a:effectLst/>
                        <a:latin typeface="Times New Roman"/>
                        <a:ea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dirty="0">
                          <a:effectLst/>
                        </a:rPr>
                        <a:t>Achat</a:t>
                      </a:r>
                      <a:endParaRPr lang="fr-FR" sz="1200" dirty="0">
                        <a:effectLst/>
                        <a:latin typeface="Times New Roman"/>
                        <a:ea typeface="Times New Roman"/>
                      </a:endParaRPr>
                    </a:p>
                  </a:txBody>
                  <a:tcPr marL="44450" marR="44450" marT="0" marB="0" anchor="b"/>
                </a:tc>
                <a:tc>
                  <a:txBody>
                    <a:bodyPr/>
                    <a:lstStyle/>
                    <a:p>
                      <a:pPr algn="r">
                        <a:spcAft>
                          <a:spcPts val="0"/>
                        </a:spcAft>
                      </a:pPr>
                      <a:r>
                        <a:rPr lang="fr-FR" sz="1200">
                          <a:effectLst/>
                        </a:rPr>
                        <a:t>3840</a:t>
                      </a:r>
                      <a:endParaRPr lang="fr-FR" sz="1200">
                        <a:effectLst/>
                        <a:latin typeface="Times New Roman"/>
                        <a:ea typeface="Times New Roman"/>
                      </a:endParaRPr>
                    </a:p>
                  </a:txBody>
                  <a:tcPr marL="44450" marR="44450" marT="0" marB="0" anchor="b"/>
                </a:tc>
                <a:tc>
                  <a:txBody>
                    <a:bodyPr/>
                    <a:lstStyle/>
                    <a:p>
                      <a:pPr algn="l">
                        <a:spcAft>
                          <a:spcPts val="0"/>
                        </a:spcAft>
                      </a:pPr>
                      <a:r>
                        <a:rPr lang="fr-FR" sz="1200" b="1" dirty="0">
                          <a:solidFill>
                            <a:schemeClr val="bg1"/>
                          </a:solidFill>
                          <a:effectLst/>
                        </a:rPr>
                        <a:t>Participation familles</a:t>
                      </a:r>
                      <a:endParaRPr lang="fr-FR" sz="1200" b="1" dirty="0">
                        <a:solidFill>
                          <a:schemeClr val="bg1"/>
                        </a:solidFill>
                        <a:effectLst/>
                        <a:latin typeface="Times New Roman"/>
                        <a:ea typeface="Times New Roman"/>
                      </a:endParaRPr>
                    </a:p>
                  </a:txBody>
                  <a:tcPr marL="44450" marR="44450" marT="0" marB="0" anchor="b">
                    <a:solidFill>
                      <a:schemeClr val="accent1"/>
                    </a:solidFill>
                  </a:tcPr>
                </a:tc>
                <a:tc>
                  <a:txBody>
                    <a:bodyPr/>
                    <a:lstStyle/>
                    <a:p>
                      <a:pPr algn="r">
                        <a:spcAft>
                          <a:spcPts val="0"/>
                        </a:spcAft>
                      </a:pPr>
                      <a:r>
                        <a:rPr lang="fr-FR" sz="1200">
                          <a:effectLst/>
                        </a:rPr>
                        <a:t>9600</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dirty="0">
                          <a:effectLst/>
                        </a:rPr>
                        <a:t>Petit matériel</a:t>
                      </a:r>
                      <a:endParaRPr lang="fr-FR" sz="1200" dirty="0">
                        <a:effectLst/>
                        <a:latin typeface="Times New Roman"/>
                        <a:ea typeface="Times New Roman"/>
                      </a:endParaRPr>
                    </a:p>
                  </a:txBody>
                  <a:tcPr marL="44450" marR="44450" marT="0" marB="0" anchor="b"/>
                </a:tc>
                <a:tc>
                  <a:txBody>
                    <a:bodyPr/>
                    <a:lstStyle/>
                    <a:p>
                      <a:pPr algn="r">
                        <a:spcAft>
                          <a:spcPts val="0"/>
                        </a:spcAft>
                      </a:pPr>
                      <a:r>
                        <a:rPr lang="fr-FR" sz="1200">
                          <a:effectLst/>
                        </a:rPr>
                        <a:t>600</a:t>
                      </a:r>
                      <a:endParaRPr lang="fr-FR" sz="1200">
                        <a:effectLst/>
                        <a:latin typeface="Times New Roman"/>
                        <a:ea typeface="Times New Roman"/>
                      </a:endParaRPr>
                    </a:p>
                  </a:txBody>
                  <a:tcPr marL="44450" marR="44450" marT="0" marB="0" anchor="b"/>
                </a:tc>
                <a:tc>
                  <a:txBody>
                    <a:bodyPr/>
                    <a:lstStyle/>
                    <a:p>
                      <a:pPr algn="l">
                        <a:spcAft>
                          <a:spcPts val="0"/>
                        </a:spcAft>
                      </a:pPr>
                      <a:r>
                        <a:rPr lang="fr-FR" sz="1200" b="1" dirty="0">
                          <a:solidFill>
                            <a:schemeClr val="bg1"/>
                          </a:solidFill>
                          <a:effectLst/>
                        </a:rPr>
                        <a:t>Subvention CAF</a:t>
                      </a:r>
                      <a:endParaRPr lang="fr-FR" sz="1200" b="1" dirty="0">
                        <a:solidFill>
                          <a:schemeClr val="bg1"/>
                        </a:solidFill>
                        <a:effectLst/>
                        <a:latin typeface="Times New Roman"/>
                        <a:ea typeface="Times New Roman"/>
                      </a:endParaRPr>
                    </a:p>
                  </a:txBody>
                  <a:tcPr marL="44450" marR="44450" marT="0" marB="0" anchor="b">
                    <a:solidFill>
                      <a:schemeClr val="accent1"/>
                    </a:solidFill>
                  </a:tcPr>
                </a:tc>
                <a:tc>
                  <a:txBody>
                    <a:bodyPr/>
                    <a:lstStyle/>
                    <a:p>
                      <a:pPr algn="r">
                        <a:spcAft>
                          <a:spcPts val="0"/>
                        </a:spcAft>
                      </a:pPr>
                      <a:r>
                        <a:rPr lang="fr-FR" sz="1200" dirty="0" smtClean="0">
                          <a:effectLst/>
                        </a:rPr>
                        <a:t>4080</a:t>
                      </a:r>
                      <a:endParaRPr lang="fr-FR" sz="1200" dirty="0">
                        <a:effectLst/>
                        <a:latin typeface="Times New Roman"/>
                        <a:ea typeface="Times New Roman"/>
                      </a:endParaRPr>
                    </a:p>
                  </a:txBody>
                  <a:tcPr marL="44450" marR="44450" marT="0" marB="0" anchor="b"/>
                </a:tc>
              </a:tr>
              <a:tr h="173355">
                <a:tc>
                  <a:txBody>
                    <a:bodyPr/>
                    <a:lstStyle/>
                    <a:p>
                      <a:pPr algn="l">
                        <a:spcAft>
                          <a:spcPts val="0"/>
                        </a:spcAft>
                      </a:pPr>
                      <a:r>
                        <a:rPr lang="fr-FR" sz="1200" dirty="0">
                          <a:effectLst/>
                        </a:rPr>
                        <a:t>Matériel d'investissement</a:t>
                      </a:r>
                      <a:endParaRPr lang="fr-FR" sz="1200" dirty="0">
                        <a:effectLst/>
                        <a:latin typeface="Times New Roman"/>
                        <a:ea typeface="Times New Roman"/>
                      </a:endParaRPr>
                    </a:p>
                  </a:txBody>
                  <a:tcPr marL="44450" marR="44450" marT="0" marB="0" anchor="b"/>
                </a:tc>
                <a:tc>
                  <a:txBody>
                    <a:bodyPr/>
                    <a:lstStyle/>
                    <a:p>
                      <a:pPr algn="r">
                        <a:spcAft>
                          <a:spcPts val="0"/>
                        </a:spcAft>
                      </a:pPr>
                      <a:r>
                        <a:rPr lang="fr-FR" sz="1200" dirty="0">
                          <a:effectLst/>
                        </a:rPr>
                        <a:t>2000</a:t>
                      </a:r>
                      <a:endParaRPr lang="fr-FR" sz="1200" dirty="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goûter</a:t>
                      </a:r>
                      <a:endParaRPr lang="fr-FR" sz="1200">
                        <a:effectLst/>
                        <a:latin typeface="Times New Roman"/>
                        <a:ea typeface="Times New Roman"/>
                      </a:endParaRPr>
                    </a:p>
                  </a:txBody>
                  <a:tcPr marL="44450" marR="44450" marT="0" marB="0" anchor="b"/>
                </a:tc>
                <a:tc>
                  <a:txBody>
                    <a:bodyPr/>
                    <a:lstStyle/>
                    <a:p>
                      <a:pPr algn="r">
                        <a:spcAft>
                          <a:spcPts val="0"/>
                        </a:spcAft>
                      </a:pPr>
                      <a:r>
                        <a:rPr lang="fr-FR" sz="1200">
                          <a:effectLst/>
                        </a:rPr>
                        <a:t>630</a:t>
                      </a:r>
                      <a:endParaRPr lang="fr-FR" sz="120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Repas animateurs</a:t>
                      </a:r>
                      <a:endParaRPr lang="fr-FR" sz="1200">
                        <a:effectLst/>
                        <a:latin typeface="Times New Roman"/>
                        <a:ea typeface="Times New Roman"/>
                      </a:endParaRPr>
                    </a:p>
                  </a:txBody>
                  <a:tcPr marL="44450" marR="44450" marT="0" marB="0" anchor="b"/>
                </a:tc>
                <a:tc>
                  <a:txBody>
                    <a:bodyPr/>
                    <a:lstStyle/>
                    <a:p>
                      <a:pPr algn="r">
                        <a:spcAft>
                          <a:spcPts val="0"/>
                        </a:spcAft>
                      </a:pPr>
                      <a:r>
                        <a:rPr lang="fr-FR" sz="1200">
                          <a:effectLst/>
                        </a:rPr>
                        <a:t>610</a:t>
                      </a:r>
                      <a:endParaRPr lang="fr-FR" sz="120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dirty="0">
                          <a:effectLst/>
                        </a:rPr>
                        <a:t>Charges de personnel</a:t>
                      </a:r>
                      <a:endParaRPr lang="fr-FR" sz="1200" dirty="0">
                        <a:effectLst/>
                        <a:latin typeface="Times New Roman"/>
                        <a:ea typeface="Times New Roman"/>
                      </a:endParaRPr>
                    </a:p>
                  </a:txBody>
                  <a:tcPr marL="44450" marR="44450" marT="0" marB="0" anchor="b"/>
                </a:tc>
                <a:tc>
                  <a:txBody>
                    <a:bodyPr/>
                    <a:lstStyle/>
                    <a:p>
                      <a:pPr algn="r">
                        <a:spcAft>
                          <a:spcPts val="0"/>
                        </a:spcAft>
                      </a:pPr>
                      <a:r>
                        <a:rPr lang="fr-FR" sz="1200" dirty="0" smtClean="0">
                          <a:effectLst/>
                        </a:rPr>
                        <a:t>9794,74</a:t>
                      </a:r>
                      <a:endParaRPr lang="fr-FR" sz="1200" dirty="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Directeur</a:t>
                      </a:r>
                      <a:endParaRPr lang="fr-FR" sz="1200">
                        <a:effectLst/>
                        <a:latin typeface="Times New Roman"/>
                        <a:ea typeface="Times New Roman"/>
                      </a:endParaRPr>
                    </a:p>
                  </a:txBody>
                  <a:tcPr marL="44450" marR="44450" marT="0" marB="0" anchor="b"/>
                </a:tc>
                <a:tc>
                  <a:txBody>
                    <a:bodyPr/>
                    <a:lstStyle/>
                    <a:p>
                      <a:pPr algn="r">
                        <a:spcAft>
                          <a:spcPts val="0"/>
                        </a:spcAft>
                      </a:pPr>
                      <a:r>
                        <a:rPr lang="fr-FR" sz="1200" dirty="0" smtClean="0">
                          <a:effectLst/>
                        </a:rPr>
                        <a:t>5103,74</a:t>
                      </a:r>
                      <a:endParaRPr lang="fr-FR" sz="1200" dirty="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Animateur</a:t>
                      </a:r>
                      <a:endParaRPr lang="fr-FR" sz="1200">
                        <a:effectLst/>
                        <a:latin typeface="Times New Roman"/>
                        <a:ea typeface="Times New Roman"/>
                      </a:endParaRPr>
                    </a:p>
                  </a:txBody>
                  <a:tcPr marL="44450" marR="44450" marT="0" marB="0" anchor="b"/>
                </a:tc>
                <a:tc>
                  <a:txBody>
                    <a:bodyPr/>
                    <a:lstStyle/>
                    <a:p>
                      <a:pPr algn="r">
                        <a:spcAft>
                          <a:spcPts val="0"/>
                        </a:spcAft>
                      </a:pPr>
                      <a:r>
                        <a:rPr lang="fr-FR" sz="1200" dirty="0" smtClean="0">
                          <a:effectLst/>
                        </a:rPr>
                        <a:t>3791</a:t>
                      </a:r>
                      <a:endParaRPr lang="fr-FR" sz="1200" dirty="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Stagiaires</a:t>
                      </a:r>
                      <a:endParaRPr lang="fr-FR" sz="1200">
                        <a:effectLst/>
                        <a:latin typeface="Times New Roman"/>
                        <a:ea typeface="Times New Roman"/>
                      </a:endParaRPr>
                    </a:p>
                  </a:txBody>
                  <a:tcPr marL="44450" marR="44450" marT="0" marB="0" anchor="b"/>
                </a:tc>
                <a:tc>
                  <a:txBody>
                    <a:bodyPr/>
                    <a:lstStyle/>
                    <a:p>
                      <a:pPr algn="r">
                        <a:spcAft>
                          <a:spcPts val="0"/>
                        </a:spcAft>
                      </a:pPr>
                      <a:r>
                        <a:rPr lang="fr-FR" sz="1200">
                          <a:effectLst/>
                        </a:rPr>
                        <a:t>900</a:t>
                      </a:r>
                      <a:endParaRPr lang="fr-FR" sz="120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c>
                  <a:txBody>
                    <a:bodyPr/>
                    <a:lstStyle/>
                    <a:p>
                      <a:pPr algn="l"/>
                      <a:endParaRPr lang="fr-FR" sz="1000" dirty="0">
                        <a:solidFill>
                          <a:schemeClr val="bg1"/>
                        </a:solidFill>
                        <a:effectLst/>
                        <a:latin typeface="Times New Roman"/>
                      </a:endParaRPr>
                    </a:p>
                  </a:txBody>
                  <a:tcPr marL="44450" marR="44450" marT="0" marB="0" anchor="b">
                    <a:solidFill>
                      <a:schemeClr val="accent1"/>
                    </a:solidFill>
                  </a:tcPr>
                </a:tc>
                <a:tc>
                  <a:txBody>
                    <a:bodyPr/>
                    <a:lstStyle/>
                    <a:p>
                      <a:pPr algn="l">
                        <a:spcAft>
                          <a:spcPts val="0"/>
                        </a:spcAft>
                      </a:pPr>
                      <a:r>
                        <a:rPr lang="fr-FR" sz="1200">
                          <a:effectLst/>
                        </a:rPr>
                        <a:t> </a:t>
                      </a:r>
                      <a:endParaRPr lang="fr-FR" sz="1200">
                        <a:effectLst/>
                        <a:latin typeface="Times New Roman"/>
                        <a:ea typeface="Times New Roman"/>
                      </a:endParaRPr>
                    </a:p>
                  </a:txBody>
                  <a:tcPr marL="44450" marR="44450" marT="0" marB="0" anchor="b"/>
                </a:tc>
              </a:tr>
              <a:tr h="173355">
                <a:tc>
                  <a:txBody>
                    <a:bodyPr/>
                    <a:lstStyle/>
                    <a:p>
                      <a:pPr algn="l">
                        <a:spcAft>
                          <a:spcPts val="0"/>
                        </a:spcAft>
                      </a:pPr>
                      <a:r>
                        <a:rPr lang="fr-FR" sz="1200" dirty="0">
                          <a:effectLst/>
                        </a:rPr>
                        <a:t>total</a:t>
                      </a:r>
                      <a:endParaRPr lang="fr-FR" sz="1200" dirty="0">
                        <a:effectLst/>
                        <a:latin typeface="Times New Roman"/>
                        <a:ea typeface="Times New Roman"/>
                      </a:endParaRPr>
                    </a:p>
                  </a:txBody>
                  <a:tcPr marL="44450" marR="44450" marT="0" marB="0" anchor="b"/>
                </a:tc>
                <a:tc>
                  <a:txBody>
                    <a:bodyPr/>
                    <a:lstStyle/>
                    <a:p>
                      <a:pPr algn="r">
                        <a:spcAft>
                          <a:spcPts val="0"/>
                        </a:spcAft>
                      </a:pPr>
                      <a:r>
                        <a:rPr lang="fr-FR" sz="1200">
                          <a:effectLst/>
                        </a:rPr>
                        <a:t>13559,6</a:t>
                      </a:r>
                      <a:endParaRPr lang="fr-FR" sz="1200">
                        <a:effectLst/>
                        <a:latin typeface="Times New Roman"/>
                        <a:ea typeface="Times New Roman"/>
                      </a:endParaRPr>
                    </a:p>
                  </a:txBody>
                  <a:tcPr marL="44450" marR="44450" marT="0" marB="0" anchor="b"/>
                </a:tc>
                <a:tc>
                  <a:txBody>
                    <a:bodyPr/>
                    <a:lstStyle/>
                    <a:p>
                      <a:pPr algn="l">
                        <a:spcAft>
                          <a:spcPts val="0"/>
                        </a:spcAft>
                      </a:pPr>
                      <a:r>
                        <a:rPr lang="fr-FR" sz="1200" b="1" dirty="0">
                          <a:solidFill>
                            <a:schemeClr val="bg1"/>
                          </a:solidFill>
                          <a:effectLst/>
                        </a:rPr>
                        <a:t>t</a:t>
                      </a:r>
                      <a:r>
                        <a:rPr lang="fr-FR" sz="1200" b="1" dirty="0" smtClean="0">
                          <a:solidFill>
                            <a:schemeClr val="bg1"/>
                          </a:solidFill>
                          <a:effectLst/>
                        </a:rPr>
                        <a:t>otal</a:t>
                      </a:r>
                      <a:endParaRPr lang="fr-FR" sz="1200" b="1" dirty="0">
                        <a:solidFill>
                          <a:schemeClr val="bg1"/>
                        </a:solidFill>
                        <a:effectLst/>
                        <a:latin typeface="Times New Roman"/>
                        <a:ea typeface="Times New Roman"/>
                      </a:endParaRPr>
                    </a:p>
                  </a:txBody>
                  <a:tcPr marL="44450" marR="44450" marT="0" marB="0" anchor="b">
                    <a:solidFill>
                      <a:schemeClr val="accent1"/>
                    </a:solidFill>
                  </a:tcPr>
                </a:tc>
                <a:tc>
                  <a:txBody>
                    <a:bodyPr/>
                    <a:lstStyle/>
                    <a:p>
                      <a:pPr algn="r">
                        <a:spcAft>
                          <a:spcPts val="0"/>
                        </a:spcAft>
                      </a:pPr>
                      <a:r>
                        <a:rPr lang="fr-FR" sz="1200" dirty="0" smtClean="0">
                          <a:effectLst/>
                        </a:rPr>
                        <a:t>13680</a:t>
                      </a:r>
                      <a:endParaRPr lang="fr-FR" sz="1200" dirty="0">
                        <a:effectLst/>
                        <a:latin typeface="Times New Roman"/>
                        <a:ea typeface="Times New Roman"/>
                      </a:endParaRPr>
                    </a:p>
                  </a:txBody>
                  <a:tcPr marL="44450" marR="44450" marT="0" marB="0" anchor="b"/>
                </a:tc>
              </a:tr>
            </a:tbl>
          </a:graphicData>
        </a:graphic>
      </p:graphicFrame>
    </p:spTree>
    <p:extLst>
      <p:ext uri="{BB962C8B-B14F-4D97-AF65-F5344CB8AC3E}">
        <p14:creationId xmlns="" xmlns:p14="http://schemas.microsoft.com/office/powerpoint/2010/main" val="2991321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22</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6</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a:t>Exemple de budget d’un accueil de </a:t>
            </a:r>
            <a:r>
              <a:rPr lang="fr-FR" sz="1600" b="1" dirty="0" smtClean="0"/>
              <a:t>loisirs</a:t>
            </a:r>
          </a:p>
          <a:p>
            <a:pPr algn="ctr">
              <a:lnSpc>
                <a:spcPct val="90000"/>
              </a:lnSpc>
              <a:spcAft>
                <a:spcPts val="1000"/>
              </a:spcAft>
              <a:buClr>
                <a:srgbClr val="FF9933"/>
              </a:buClr>
              <a:buNone/>
            </a:pPr>
            <a:endParaRPr lang="fr-FR" sz="1600" b="1" dirty="0"/>
          </a:p>
          <a:p>
            <a:pPr algn="ctr">
              <a:lnSpc>
                <a:spcPct val="90000"/>
              </a:lnSpc>
              <a:spcAft>
                <a:spcPts val="1000"/>
              </a:spcAft>
              <a:buClr>
                <a:srgbClr val="FF9933"/>
              </a:buClr>
              <a:buNone/>
            </a:pPr>
            <a:endParaRPr lang="fr-FR" sz="1200" dirty="0"/>
          </a:p>
          <a:p>
            <a:pPr marL="0" lvl="0" indent="0">
              <a:buClr>
                <a:srgbClr val="FF9933"/>
              </a:buClr>
              <a:buNone/>
            </a:pPr>
            <a:r>
              <a:rPr lang="fr-FR" altLang="fr-FR" sz="1200" u="sng" dirty="0">
                <a:ea typeface="Times New Roman" pitchFamily="18" charset="0"/>
              </a:rPr>
              <a:t>Quelques explications : </a:t>
            </a:r>
            <a:endParaRPr lang="fr-FR" altLang="fr-FR" sz="1200" dirty="0"/>
          </a:p>
          <a:p>
            <a:pPr marL="0" lvl="0" indent="0">
              <a:buClr>
                <a:srgbClr val="FF9933"/>
              </a:buClr>
              <a:buNone/>
            </a:pPr>
            <a:r>
              <a:rPr lang="fr-FR" altLang="fr-FR" sz="1200" dirty="0">
                <a:ea typeface="Times New Roman" pitchFamily="18" charset="0"/>
              </a:rPr>
              <a:t>Un directeur à la journée en CEE : </a:t>
            </a:r>
            <a:r>
              <a:rPr lang="fr-FR" altLang="fr-FR" sz="1200" dirty="0" smtClean="0">
                <a:ea typeface="Times New Roman" pitchFamily="18" charset="0"/>
              </a:rPr>
              <a:t>132 </a:t>
            </a:r>
            <a:r>
              <a:rPr lang="fr-FR" altLang="fr-FR" sz="1200" dirty="0">
                <a:ea typeface="Times New Roman" pitchFamily="18" charset="0"/>
              </a:rPr>
              <a:t>€ brut + </a:t>
            </a:r>
            <a:r>
              <a:rPr lang="fr-FR" altLang="fr-FR" sz="1200" dirty="0" smtClean="0">
                <a:ea typeface="Times New Roman" pitchFamily="18" charset="0"/>
              </a:rPr>
              <a:t>18.11 € </a:t>
            </a:r>
            <a:r>
              <a:rPr lang="fr-FR" altLang="fr-FR" sz="1200" dirty="0">
                <a:ea typeface="Times New Roman" pitchFamily="18" charset="0"/>
              </a:rPr>
              <a:t>charges patronales</a:t>
            </a:r>
            <a:endParaRPr lang="fr-FR" altLang="fr-FR" sz="1200" dirty="0"/>
          </a:p>
          <a:p>
            <a:pPr marL="0" lvl="0" indent="0">
              <a:buClr>
                <a:srgbClr val="FF9933"/>
              </a:buClr>
              <a:buNone/>
            </a:pPr>
            <a:r>
              <a:rPr lang="fr-FR" altLang="fr-FR" sz="1200" dirty="0">
                <a:ea typeface="Times New Roman" pitchFamily="18" charset="0"/>
              </a:rPr>
              <a:t>Un animateur à la journée en CEE: </a:t>
            </a:r>
            <a:r>
              <a:rPr lang="fr-FR" altLang="fr-FR" sz="1200" dirty="0" smtClean="0">
                <a:ea typeface="Times New Roman" pitchFamily="18" charset="0"/>
              </a:rPr>
              <a:t>97 </a:t>
            </a:r>
            <a:r>
              <a:rPr lang="fr-FR" altLang="fr-FR" sz="1200" dirty="0">
                <a:ea typeface="Times New Roman" pitchFamily="18" charset="0"/>
              </a:rPr>
              <a:t>€ brut + </a:t>
            </a:r>
            <a:r>
              <a:rPr lang="fr-FR" altLang="fr-FR" sz="1200" dirty="0" smtClean="0">
                <a:ea typeface="Times New Roman" pitchFamily="18" charset="0"/>
              </a:rPr>
              <a:t>14.50 € </a:t>
            </a:r>
            <a:r>
              <a:rPr lang="fr-FR" altLang="fr-FR" sz="1200" dirty="0">
                <a:ea typeface="Times New Roman" pitchFamily="18" charset="0"/>
              </a:rPr>
              <a:t>charges patronales</a:t>
            </a:r>
            <a:endParaRPr lang="fr-FR" altLang="fr-FR" sz="1200" dirty="0"/>
          </a:p>
          <a:p>
            <a:pPr marL="0" lvl="0" indent="0">
              <a:buClr>
                <a:srgbClr val="FF9933"/>
              </a:buClr>
              <a:buNone/>
            </a:pPr>
            <a:r>
              <a:rPr lang="fr-FR" altLang="fr-FR" sz="1200" dirty="0">
                <a:ea typeface="Times New Roman" pitchFamily="18" charset="0"/>
              </a:rPr>
              <a:t>Un stagiaire par trimestre : 300 € (durée d’un stage pratique, 14 jours)</a:t>
            </a:r>
            <a:endParaRPr lang="fr-FR" altLang="fr-FR" sz="1200" dirty="0"/>
          </a:p>
          <a:p>
            <a:pPr marL="0" lvl="0" indent="0">
              <a:buClr>
                <a:srgbClr val="FF9933"/>
              </a:buClr>
              <a:buNone/>
            </a:pPr>
            <a:r>
              <a:rPr lang="fr-FR" altLang="fr-FR" sz="1200" dirty="0">
                <a:ea typeface="Times New Roman" pitchFamily="18" charset="0"/>
              </a:rPr>
              <a:t>Repas animateur : en moyenne 6 € par repas et par personne</a:t>
            </a:r>
            <a:endParaRPr lang="fr-FR" altLang="fr-FR" sz="1200" dirty="0"/>
          </a:p>
          <a:p>
            <a:pPr marL="0" lvl="0" indent="0">
              <a:buClr>
                <a:srgbClr val="FF9933"/>
              </a:buClr>
              <a:buNone/>
            </a:pPr>
            <a:r>
              <a:rPr lang="fr-FR" altLang="fr-FR" sz="1200" dirty="0">
                <a:ea typeface="Times New Roman" pitchFamily="18" charset="0"/>
              </a:rPr>
              <a:t>Goûters : en moyenne 0.5 € par goûter et par enfant</a:t>
            </a:r>
            <a:endParaRPr lang="fr-FR" altLang="fr-FR" sz="1200" dirty="0"/>
          </a:p>
          <a:p>
            <a:pPr marL="0" lvl="0" indent="0">
              <a:buClr>
                <a:srgbClr val="FF9933"/>
              </a:buClr>
              <a:buNone/>
            </a:pPr>
            <a:r>
              <a:rPr lang="fr-FR" altLang="fr-FR" sz="1200" dirty="0">
                <a:ea typeface="Times New Roman" pitchFamily="18" charset="0"/>
              </a:rPr>
              <a:t>Subvention CAF : </a:t>
            </a:r>
            <a:r>
              <a:rPr lang="fr-FR" altLang="fr-FR" sz="1200" dirty="0" smtClean="0">
                <a:ea typeface="Times New Roman" pitchFamily="18" charset="0"/>
              </a:rPr>
              <a:t>5 </a:t>
            </a:r>
            <a:r>
              <a:rPr lang="fr-FR" altLang="fr-FR" sz="1200" dirty="0">
                <a:ea typeface="Times New Roman" pitchFamily="18" charset="0"/>
              </a:rPr>
              <a:t>€/mercredi (10 heures) *34 jours *24 enfants</a:t>
            </a:r>
            <a:endParaRPr lang="fr-FR" altLang="fr-FR" sz="1200" dirty="0"/>
          </a:p>
          <a:p>
            <a:pPr marL="0" lvl="0" indent="0">
              <a:buClr>
                <a:srgbClr val="FF9933"/>
              </a:buClr>
              <a:buNone/>
            </a:pPr>
            <a:r>
              <a:rPr lang="fr-FR" altLang="fr-FR" sz="1200" dirty="0">
                <a:ea typeface="Times New Roman" pitchFamily="18" charset="0"/>
              </a:rPr>
              <a:t>Participation familles : 400 € pour 34 mercredis * 24 enfants (soit 11 € la journée)</a:t>
            </a:r>
            <a:endParaRPr lang="fr-FR" altLang="fr-FR" sz="1200" dirty="0"/>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3471954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23</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a:t>
            </a:r>
            <a:r>
              <a:rPr lang="fr-FR" sz="2800" b="1" dirty="0" smtClean="0">
                <a:ea typeface="ＭＳ Ｐゴシック" charset="-128"/>
                <a:cs typeface="ＭＳ Ｐゴシック" charset="-128"/>
              </a:rPr>
              <a:t>7</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smtClean="0"/>
              <a:t>Comment </a:t>
            </a:r>
            <a:r>
              <a:rPr lang="fr-FR" sz="1600" b="1" dirty="0"/>
              <a:t>couvrir la responsabilité d’une association accueillant notamment des mineurs ?</a:t>
            </a:r>
            <a:r>
              <a:rPr lang="fr-FR" sz="1600" dirty="0">
                <a:latin typeface="Calibri" panose="020F0502020204030204" pitchFamily="34" charset="0"/>
              </a:rPr>
              <a:t/>
            </a:r>
            <a:br>
              <a:rPr lang="fr-FR" sz="1600" dirty="0">
                <a:latin typeface="Calibri" panose="020F0502020204030204" pitchFamily="34" charset="0"/>
              </a:rPr>
            </a:br>
            <a:endParaRPr lang="fr-FR" sz="1200" dirty="0"/>
          </a:p>
          <a:p>
            <a:pPr marL="400050" lvl="1" indent="0">
              <a:buNone/>
            </a:pPr>
            <a:r>
              <a:rPr lang="fr-FR" sz="1200" dirty="0"/>
              <a:t>Le contexte sociétal et médiatique actuel vise au risque zéro pour la plupart des activités ; cette exigence est évidemment renforcée lorsque des mineurs sont concernés !</a:t>
            </a:r>
            <a:br>
              <a:rPr lang="fr-FR" sz="1200" dirty="0"/>
            </a:br>
            <a:r>
              <a:rPr lang="fr-FR" sz="1200" dirty="0"/>
              <a:t>Il est nécessaire d’être </a:t>
            </a:r>
            <a:r>
              <a:rPr lang="fr-FR" sz="1200" b="1" i="1" dirty="0"/>
              <a:t>très strict :</a:t>
            </a:r>
            <a:endParaRPr lang="fr-FR" sz="1200" dirty="0"/>
          </a:p>
          <a:p>
            <a:pPr marL="400050" lvl="1" indent="0">
              <a:buNone/>
            </a:pPr>
            <a:r>
              <a:rPr lang="fr-FR" sz="1200" dirty="0"/>
              <a:t>- pour donner la priorité à la prévention des accidents et dommages qui peuvent survenir, malgré leurs efforts</a:t>
            </a:r>
          </a:p>
          <a:p>
            <a:pPr marL="400050" lvl="1" indent="0">
              <a:buNone/>
            </a:pPr>
            <a:r>
              <a:rPr lang="fr-FR" sz="1200" dirty="0"/>
              <a:t>- et vérifier aussi qu’ils sont bien assurés pour couvrir les responsabilités découlant de leurs activités</a:t>
            </a:r>
          </a:p>
          <a:p>
            <a:pPr marL="400050" lvl="1" indent="0">
              <a:buNone/>
            </a:pPr>
            <a:r>
              <a:rPr lang="fr-FR" sz="1200" dirty="0"/>
              <a:t> </a:t>
            </a:r>
          </a:p>
          <a:p>
            <a:pPr marL="400050" lvl="1" indent="0">
              <a:buNone/>
            </a:pPr>
            <a:r>
              <a:rPr lang="fr-FR" sz="1200" b="1" u="sng" dirty="0"/>
              <a:t>Qu’est-ce que la responsabilité civile ?</a:t>
            </a:r>
            <a:endParaRPr lang="fr-FR" sz="1200" dirty="0"/>
          </a:p>
          <a:p>
            <a:pPr lvl="1" indent="-342900">
              <a:buClrTx/>
              <a:buFont typeface="+mj-lt"/>
              <a:buAutoNum type="arabicPeriod"/>
            </a:pPr>
            <a:r>
              <a:rPr lang="fr-FR" sz="1200" b="1" dirty="0"/>
              <a:t>responsabilité civile de l’association</a:t>
            </a:r>
            <a:r>
              <a:rPr lang="fr-FR" sz="1200" dirty="0"/>
              <a:t>, lorsque celle-ci cause un dommage, soit à l’un de ses membres (salarié, bénévole, un enfant), soit à un tiers</a:t>
            </a:r>
          </a:p>
          <a:p>
            <a:pPr lvl="2" indent="-342900">
              <a:buClrTx/>
              <a:buFont typeface="+mj-lt"/>
              <a:buAutoNum type="alphaLcPeriod"/>
            </a:pPr>
            <a:r>
              <a:rPr lang="fr-FR" sz="1200" b="1" dirty="0"/>
              <a:t>dommage causé à l’un de ses membres (contractuel)</a:t>
            </a:r>
            <a:endParaRPr lang="fr-FR" sz="1200" dirty="0"/>
          </a:p>
          <a:p>
            <a:pPr marL="400050" lvl="1" indent="0">
              <a:buNone/>
            </a:pPr>
            <a:r>
              <a:rPr lang="fr-FR" sz="1200" dirty="0"/>
              <a:t>La responsabilité de l’association est pour </a:t>
            </a:r>
            <a:r>
              <a:rPr lang="fr-FR" sz="1200" b="1" i="1" dirty="0"/>
              <a:t>faute</a:t>
            </a:r>
            <a:r>
              <a:rPr lang="fr-FR" sz="1200" dirty="0"/>
              <a:t> (manquement à l’obligation de sécurité), ou </a:t>
            </a:r>
            <a:r>
              <a:rPr lang="fr-FR" sz="1200" b="1" i="1" dirty="0"/>
              <a:t>sans faute</a:t>
            </a:r>
            <a:r>
              <a:rPr lang="fr-FR" sz="1200" dirty="0"/>
              <a:t>  en cas d’accidents liés aux transports et repas.</a:t>
            </a:r>
          </a:p>
          <a:p>
            <a:pPr marL="400050" lvl="1" indent="0">
              <a:buNone/>
            </a:pPr>
            <a:r>
              <a:rPr lang="fr-FR" sz="1200" dirty="0"/>
              <a:t>Dans le 1</a:t>
            </a:r>
            <a:r>
              <a:rPr lang="fr-FR" sz="1200" baseline="30000" dirty="0"/>
              <a:t>er</a:t>
            </a:r>
            <a:r>
              <a:rPr lang="fr-FR" sz="1200" dirty="0"/>
              <a:t> cas (faute), ce sera à la victime de prouver que l’association a été fautive ou légère ; dans le 2</a:t>
            </a:r>
            <a:r>
              <a:rPr lang="fr-FR" sz="1200" baseline="30000" dirty="0"/>
              <a:t>ème</a:t>
            </a:r>
            <a:r>
              <a:rPr lang="fr-FR" sz="1200" dirty="0"/>
              <a:t> cas, pour s’exonérer de sa responsabilité,  l’association devra  prouver qu’il y a eu soit faute de la victime, soit faute d’un tiers.</a:t>
            </a:r>
            <a:br>
              <a:rPr lang="fr-FR" sz="1200" dirty="0"/>
            </a:br>
            <a:r>
              <a:rPr lang="fr-FR" sz="1200" dirty="0"/>
              <a:t>La réparation du préjudice sera à la charge de l’association, en application du droit commun de la responsabilité contractuelle.</a:t>
            </a:r>
          </a:p>
          <a:p>
            <a:pPr marL="400050" lvl="1" indent="0">
              <a:buNone/>
            </a:pPr>
            <a:endParaRPr lang="fr-FR" sz="1200" dirty="0"/>
          </a:p>
          <a:p>
            <a:pPr lvl="2" indent="-342900">
              <a:buClrTx/>
              <a:buFont typeface="+mj-lt"/>
              <a:buAutoNum type="alphaLcPeriod" startAt="2"/>
            </a:pPr>
            <a:r>
              <a:rPr lang="fr-FR" sz="1200" b="1" dirty="0"/>
              <a:t>dommage causé à un tiers (responsabilité délictuelle)</a:t>
            </a:r>
            <a:endParaRPr lang="fr-FR" sz="1200" dirty="0"/>
          </a:p>
          <a:p>
            <a:pPr marL="400050" lvl="1" indent="0">
              <a:buNone/>
            </a:pPr>
            <a:r>
              <a:rPr lang="fr-FR" sz="1200" dirty="0"/>
              <a:t>La victime doit prouver qu’elle a subi un dommage et qu’il y avait une relation de cause à effet entre ce dommage et une cause liée à l’association.</a:t>
            </a:r>
          </a:p>
          <a:p>
            <a:pPr marL="400050" lvl="1" indent="0">
              <a:buNone/>
            </a:pPr>
            <a:r>
              <a:rPr lang="fr-FR" sz="1200" dirty="0"/>
              <a:t>ex : un voisin ou un passant est blessé par un ballon lancé dans la rue par un enfant jouant dans la cour de l’accueil de loisirs</a:t>
            </a: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2076970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24</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a:t>
            </a:r>
            <a:r>
              <a:rPr lang="fr-FR" sz="2800" b="1" dirty="0" smtClean="0">
                <a:ea typeface="ＭＳ Ｐゴシック" charset="-128"/>
                <a:cs typeface="ＭＳ Ｐゴシック" charset="-128"/>
              </a:rPr>
              <a:t>7</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smtClean="0"/>
              <a:t>Comment </a:t>
            </a:r>
            <a:r>
              <a:rPr lang="fr-FR" sz="1600" b="1" dirty="0"/>
              <a:t>couvrir la responsabilité d’une association accueillant notamment des mineurs ?</a:t>
            </a:r>
            <a:r>
              <a:rPr lang="fr-FR" sz="1600" dirty="0">
                <a:latin typeface="Calibri" panose="020F0502020204030204" pitchFamily="34" charset="0"/>
              </a:rPr>
              <a:t/>
            </a:r>
            <a:br>
              <a:rPr lang="fr-FR" sz="1600" dirty="0">
                <a:latin typeface="Calibri" panose="020F0502020204030204" pitchFamily="34" charset="0"/>
              </a:rPr>
            </a:br>
            <a:endParaRPr lang="fr-FR" sz="1200" dirty="0"/>
          </a:p>
          <a:p>
            <a:pPr marL="400050" lvl="1" indent="0">
              <a:buClrTx/>
              <a:buNone/>
            </a:pPr>
            <a:r>
              <a:rPr lang="fr-FR" sz="1200" b="1" dirty="0"/>
              <a:t>2.     Responsabilité civile des dirigeants</a:t>
            </a:r>
            <a:endParaRPr lang="fr-FR" sz="1200" dirty="0"/>
          </a:p>
          <a:p>
            <a:pPr lvl="2" indent="-342900">
              <a:buClrTx/>
              <a:buFont typeface="+mj-lt"/>
              <a:buAutoNum type="alphaLcPeriod"/>
            </a:pPr>
            <a:r>
              <a:rPr lang="fr-FR" sz="1200" dirty="0"/>
              <a:t>En principe, l’association est responsable des fautes commises par elle ou par ses salariés (ou bénévoles).</a:t>
            </a:r>
          </a:p>
          <a:p>
            <a:pPr lvl="2" indent="-342900">
              <a:buClrTx/>
              <a:buFont typeface="+mj-lt"/>
              <a:buAutoNum type="alphaLcPeriod"/>
            </a:pPr>
            <a:r>
              <a:rPr lang="fr-FR" sz="1200" dirty="0"/>
              <a:t>Mais la responsabilité personnelle d’un dirigeant peut être mise en jeu s’il a commis une faute délictuelle :</a:t>
            </a:r>
          </a:p>
          <a:p>
            <a:pPr marL="1257300" lvl="3" indent="0">
              <a:buNone/>
            </a:pPr>
            <a:r>
              <a:rPr lang="fr-FR" sz="1200" dirty="0"/>
              <a:t>- en n’observant pas la réglementation ad hoc</a:t>
            </a:r>
          </a:p>
          <a:p>
            <a:pPr marL="1257300" lvl="3" indent="0">
              <a:buNone/>
            </a:pPr>
            <a:r>
              <a:rPr lang="fr-FR" sz="1200" dirty="0"/>
              <a:t>- en commettant une action contraire aux statuts et aux intérêts de l’association, et/ou ayant agi hors de ses fonctions et sans autorisation </a:t>
            </a:r>
          </a:p>
          <a:p>
            <a:pPr marL="400050" lvl="1" indent="0">
              <a:buNone/>
            </a:pPr>
            <a:r>
              <a:rPr lang="fr-FR" sz="1200" dirty="0"/>
              <a:t> </a:t>
            </a:r>
          </a:p>
          <a:p>
            <a:pPr lvl="1" indent="-342900">
              <a:buClrTx/>
              <a:buFont typeface="+mj-lt"/>
              <a:buAutoNum type="arabicPeriod" startAt="3"/>
            </a:pPr>
            <a:r>
              <a:rPr lang="fr-FR" sz="1200" b="1" dirty="0"/>
              <a:t>Comment protéger l’association en cas de mise en cause de sa responsabilité?</a:t>
            </a:r>
            <a:endParaRPr lang="fr-FR" sz="1200" dirty="0"/>
          </a:p>
          <a:p>
            <a:pPr lvl="2" indent="-342900">
              <a:buClrTx/>
              <a:buFont typeface="+mj-lt"/>
              <a:buAutoNum type="alphaLcPeriod"/>
            </a:pPr>
            <a:r>
              <a:rPr lang="fr-FR" sz="1200" b="1" dirty="0"/>
              <a:t>En respectant strictement la règlementation des accueils de loisirs</a:t>
            </a:r>
            <a:endParaRPr lang="fr-FR" sz="1200" dirty="0"/>
          </a:p>
          <a:p>
            <a:pPr lvl="2" indent="-342900">
              <a:buClrTx/>
              <a:buFont typeface="+mj-lt"/>
              <a:buAutoNum type="alphaLcPeriod"/>
            </a:pPr>
            <a:r>
              <a:rPr lang="fr-FR" sz="1200" b="1" dirty="0"/>
              <a:t>En donnant toute priorité à la prévention, sur la réparation éventuelle :</a:t>
            </a:r>
            <a:endParaRPr lang="fr-FR" sz="1200" dirty="0"/>
          </a:p>
          <a:p>
            <a:pPr marL="1257300" lvl="3" indent="0">
              <a:buNone/>
            </a:pPr>
            <a:r>
              <a:rPr lang="fr-FR" sz="1200" dirty="0"/>
              <a:t>- en prenant toute précaution utile et de bon sens</a:t>
            </a:r>
          </a:p>
          <a:p>
            <a:pPr marL="1257300" lvl="3" indent="0">
              <a:buNone/>
            </a:pPr>
            <a:r>
              <a:rPr lang="fr-FR" sz="1200" dirty="0"/>
              <a:t>- en informant par écrit les salariés, et les parents des risques éventuels de telle ou telle activité (sportive par exemple)</a:t>
            </a:r>
          </a:p>
          <a:p>
            <a:pPr marL="1257300" lvl="3" indent="0">
              <a:buNone/>
            </a:pPr>
            <a:r>
              <a:rPr lang="fr-FR" sz="1200" dirty="0"/>
              <a:t>- en informant les parents de leur intérêt à souscrire une « assurance individuelle accident » ; ou en vérifiant que leur assurance scolaire couvre aussi les activités extrascolaires</a:t>
            </a:r>
            <a:r>
              <a:rPr lang="fr-FR" sz="1200" b="1" dirty="0"/>
              <a:t> </a:t>
            </a:r>
            <a:endParaRPr lang="fr-FR" sz="1200" dirty="0"/>
          </a:p>
          <a:p>
            <a:pPr marL="400050" lvl="1" indent="0">
              <a:buNone/>
            </a:pPr>
            <a:r>
              <a:rPr lang="fr-FR" sz="1200" dirty="0"/>
              <a:t>Cf. Art. L227.5 du Code de l’action sociale et des familles :</a:t>
            </a:r>
          </a:p>
          <a:p>
            <a:pPr marL="400050" lvl="1" indent="0">
              <a:buNone/>
            </a:pPr>
            <a:r>
              <a:rPr lang="fr-FR" sz="1200" dirty="0"/>
              <a:t>« Les personnes organisant l’accueil des mineurs mentionné à l’article L227-4 sont également tenues d’informer les responsables légaux des mineurs concernés de leur intérêt à souscrire un contrat d’assurance de personnes couvrant les dommages corporels auxquels peuvent les exposer les activités auxquelles ils participent. »</a:t>
            </a: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313558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11"/>
          <p:cNvSpPr>
            <a:spLocks noGrp="1" noChangeArrowheads="1"/>
          </p:cNvSpPr>
          <p:nvPr>
            <p:ph type="sldNum" sz="quarter" idx="12"/>
          </p:nvPr>
        </p:nvSpPr>
        <p:spPr>
          <a:ln/>
        </p:spPr>
        <p:txBody>
          <a:bodyPr/>
          <a:lstStyle/>
          <a:p>
            <a:fld id="{F7F0E569-D8A9-484E-80EB-D44BB67A9934}" type="slidenum">
              <a:rPr lang="fr-FR"/>
              <a:pPr/>
              <a:t>25</a:t>
            </a:fld>
            <a:endParaRPr lang="fr-FR"/>
          </a:p>
        </p:txBody>
      </p:sp>
      <p:sp>
        <p:nvSpPr>
          <p:cNvPr id="28674" name="Rectangle 2"/>
          <p:cNvSpPr>
            <a:spLocks noGrp="1" noChangeArrowheads="1"/>
          </p:cNvSpPr>
          <p:nvPr>
            <p:ph type="title"/>
          </p:nvPr>
        </p:nvSpPr>
        <p:spPr>
          <a:xfrm>
            <a:off x="428604" y="601185"/>
            <a:ext cx="4328484" cy="845443"/>
          </a:xfrm>
        </p:spPr>
        <p:txBody>
          <a:bodyPr/>
          <a:lstStyle/>
          <a:p>
            <a:r>
              <a:rPr lang="fr-FR" sz="2800" b="1" dirty="0">
                <a:ea typeface="ＭＳ Ｐゴシック" charset="-128"/>
                <a:cs typeface="ＭＳ Ｐゴシック" charset="-128"/>
              </a:rPr>
              <a:t>Annexe </a:t>
            </a:r>
            <a:r>
              <a:rPr lang="fr-FR" sz="2800" b="1" dirty="0" smtClean="0">
                <a:ea typeface="ＭＳ Ｐゴシック" charset="-128"/>
                <a:cs typeface="ＭＳ Ｐゴシック" charset="-128"/>
              </a:rPr>
              <a:t>7</a:t>
            </a:r>
            <a:endParaRPr lang="fr-FR" sz="2800" i="1" dirty="0">
              <a:ea typeface="ＭＳ Ｐゴシック" charset="-128"/>
              <a:cs typeface="ＭＳ Ｐゴシック" charset="-128"/>
            </a:endParaRPr>
          </a:p>
        </p:txBody>
      </p:sp>
      <p:sp>
        <p:nvSpPr>
          <p:cNvPr id="28675" name="Rectangle 3"/>
          <p:cNvSpPr>
            <a:spLocks noGrp="1" noChangeArrowheads="1"/>
          </p:cNvSpPr>
          <p:nvPr>
            <p:ph type="body" sz="half" idx="1"/>
          </p:nvPr>
        </p:nvSpPr>
        <p:spPr>
          <a:xfrm>
            <a:off x="223197" y="1907704"/>
            <a:ext cx="6268718" cy="6299200"/>
          </a:xfrm>
        </p:spPr>
        <p:txBody>
          <a:bodyPr/>
          <a:lstStyle/>
          <a:p>
            <a:pPr algn="ctr">
              <a:lnSpc>
                <a:spcPct val="90000"/>
              </a:lnSpc>
              <a:spcAft>
                <a:spcPts val="1000"/>
              </a:spcAft>
              <a:buClr>
                <a:srgbClr val="FF9933"/>
              </a:buClr>
              <a:buNone/>
            </a:pPr>
            <a:r>
              <a:rPr lang="fr-FR" sz="1600" b="1" dirty="0" smtClean="0"/>
              <a:t>Comment </a:t>
            </a:r>
            <a:r>
              <a:rPr lang="fr-FR" sz="1600" b="1" dirty="0"/>
              <a:t>couvrir la responsabilité d’une association accueillant notamment des mineurs </a:t>
            </a:r>
            <a:r>
              <a:rPr lang="fr-FR" sz="1600" b="1" dirty="0" smtClean="0"/>
              <a:t>?</a:t>
            </a:r>
            <a:r>
              <a:rPr lang="fr-FR" sz="1600" dirty="0" smtClean="0">
                <a:latin typeface="Calibri" panose="020F0502020204030204" pitchFamily="34" charset="0"/>
              </a:rPr>
              <a:t/>
            </a:r>
            <a:br>
              <a:rPr lang="fr-FR" sz="1600" dirty="0" smtClean="0">
                <a:latin typeface="Calibri" panose="020F0502020204030204" pitchFamily="34" charset="0"/>
              </a:rPr>
            </a:br>
            <a:endParaRPr lang="fr-FR" sz="1600" dirty="0" smtClean="0">
              <a:latin typeface="Calibri" panose="020F0502020204030204" pitchFamily="34" charset="0"/>
            </a:endParaRPr>
          </a:p>
          <a:p>
            <a:pPr marL="800100" lvl="2" indent="0">
              <a:buNone/>
            </a:pPr>
            <a:r>
              <a:rPr lang="fr-FR" sz="1200" b="1" dirty="0" smtClean="0"/>
              <a:t>c</a:t>
            </a:r>
            <a:r>
              <a:rPr lang="fr-FR" sz="1200" b="1" dirty="0"/>
              <a:t>. En souscrivant une </a:t>
            </a:r>
            <a:r>
              <a:rPr lang="fr-FR" sz="1200" b="1" u="sng" dirty="0"/>
              <a:t>assurance RC  qui est obligatoire</a:t>
            </a:r>
            <a:r>
              <a:rPr lang="fr-FR" sz="1200" b="1" dirty="0"/>
              <a:t>  pour les accueils collectifs de mineurs.</a:t>
            </a:r>
            <a:endParaRPr lang="fr-FR" sz="1200" dirty="0"/>
          </a:p>
          <a:p>
            <a:pPr marL="800100" lvl="2" indent="0">
              <a:buNone/>
            </a:pPr>
            <a:r>
              <a:rPr lang="fr-FR" sz="1200" dirty="0"/>
              <a:t>Cf. Art. L227.5 du Code de l’action sociale et des familles</a:t>
            </a:r>
          </a:p>
          <a:p>
            <a:pPr marL="800100" lvl="2" indent="0">
              <a:buNone/>
            </a:pPr>
            <a:r>
              <a:rPr lang="fr-FR" sz="1200" dirty="0"/>
              <a:t>« Les personnes organisant l’accueil des mineurs mentionné à l’article L227-4, ainsi que celles exploitant les locaux où cet accueil se déroule, sont tenues de souscrire un contrat d’assurance garantissant les conséquences pécuniaires de leur responsabilité civile, ainsi que de celle de leurs préposés, et des participants aux activités qu’elles proposent. Les assurés sont tiers entre eux. »</a:t>
            </a:r>
          </a:p>
          <a:p>
            <a:pPr marL="800100" lvl="2" indent="0">
              <a:buNone/>
            </a:pPr>
            <a:r>
              <a:rPr lang="fr-FR" sz="1200" dirty="0"/>
              <a:t> </a:t>
            </a:r>
          </a:p>
          <a:p>
            <a:pPr marL="1257300" lvl="3" indent="0">
              <a:buNone/>
            </a:pPr>
            <a:r>
              <a:rPr lang="fr-FR" sz="1200" dirty="0"/>
              <a:t>- Attention à bien prévoir dans la police la nature des activités assurées, et d’établir un </a:t>
            </a:r>
            <a:r>
              <a:rPr lang="fr-FR" sz="1200" u="sng" dirty="0"/>
              <a:t>avenant</a:t>
            </a:r>
            <a:r>
              <a:rPr lang="fr-FR" sz="1200" dirty="0"/>
              <a:t> en cas de création d’activités nouvelles pouvant comporter un risque nouveau(ex : sport) ou d’organisation de séjours de vacances</a:t>
            </a:r>
          </a:p>
          <a:p>
            <a:pPr marL="1257300" lvl="3" indent="0">
              <a:buNone/>
            </a:pPr>
            <a:endParaRPr lang="fr-FR" sz="1200" dirty="0"/>
          </a:p>
          <a:p>
            <a:pPr marL="1257300" lvl="3" indent="0">
              <a:buNone/>
            </a:pPr>
            <a:r>
              <a:rPr lang="fr-FR" sz="1200" dirty="0"/>
              <a:t>- La liberté de choix de l’assureur ou du courtier est totale</a:t>
            </a:r>
          </a:p>
          <a:p>
            <a:pPr lvl="0">
              <a:lnSpc>
                <a:spcPct val="150000"/>
              </a:lnSpc>
              <a:spcBef>
                <a:spcPct val="0"/>
              </a:spcBef>
              <a:buClr>
                <a:srgbClr val="FF9933"/>
              </a:buClr>
              <a:buFont typeface="Wingdings" panose="05000000000000000000" pitchFamily="2" charset="2"/>
              <a:buChar char="l"/>
            </a:pPr>
            <a:endParaRPr lang="fr-FR" altLang="fr-FR" sz="1200" dirty="0">
              <a:ea typeface="Times New Roman" pitchFamily="18" charset="0"/>
            </a:endParaRPr>
          </a:p>
          <a:p>
            <a:pPr lvl="2" indent="-342900">
              <a:buClrTx/>
              <a:buFont typeface="+mj-lt"/>
              <a:buAutoNum type="alphaLcPeriod" startAt="4"/>
            </a:pPr>
            <a:r>
              <a:rPr lang="fr-FR" sz="1200" b="1" dirty="0"/>
              <a:t>En dehors de l’assurance RC</a:t>
            </a:r>
          </a:p>
          <a:p>
            <a:pPr marL="685800" lvl="1">
              <a:buClrTx/>
              <a:buFont typeface="Arial" panose="020B0604020202020204" pitchFamily="34" charset="0"/>
              <a:buChar char="•"/>
            </a:pPr>
            <a:r>
              <a:rPr lang="fr-FR" sz="1200" b="1" dirty="0"/>
              <a:t>Assurance des locaux</a:t>
            </a:r>
            <a:endParaRPr lang="fr-FR" sz="1200" dirty="0"/>
          </a:p>
          <a:p>
            <a:pPr marL="400050" lvl="1" indent="0">
              <a:buNone/>
            </a:pPr>
            <a:r>
              <a:rPr lang="fr-FR" sz="1200" dirty="0"/>
              <a:t>Il est indispensable de vérifier que les locaux</a:t>
            </a:r>
            <a:r>
              <a:rPr lang="fr-FR" sz="1200" i="1" dirty="0"/>
              <a:t> </a:t>
            </a:r>
            <a:r>
              <a:rPr lang="fr-FR" sz="1200" dirty="0"/>
              <a:t>utilisés par l’accueil de loisirs sont couverts par une assurance incendie, dégât des eaux, et éventuellement vol.</a:t>
            </a:r>
          </a:p>
          <a:p>
            <a:pPr marL="400050" lvl="1" indent="0">
              <a:buNone/>
            </a:pPr>
            <a:r>
              <a:rPr lang="fr-FR" sz="1200" dirty="0"/>
              <a:t>Locaux prêtés par des tiers : </a:t>
            </a:r>
          </a:p>
          <a:p>
            <a:pPr marL="400050" lvl="1" indent="0">
              <a:buNone/>
            </a:pPr>
            <a:r>
              <a:rPr lang="fr-FR" sz="1200" dirty="0"/>
              <a:t>Soit l’association assure les locaux  </a:t>
            </a:r>
          </a:p>
          <a:p>
            <a:pPr marL="400050" lvl="1" indent="0">
              <a:buNone/>
            </a:pPr>
            <a:r>
              <a:rPr lang="fr-FR" sz="1200" dirty="0"/>
              <a:t>Soit le propriétaire est assuré à titre principal, et l’association ayant une utilisation ponctuelle des locaux doit demander une renonciation à recours</a:t>
            </a:r>
          </a:p>
          <a:p>
            <a:pPr marL="400050" lvl="1" indent="0">
              <a:buNone/>
            </a:pPr>
            <a:r>
              <a:rPr lang="fr-FR" sz="1200" dirty="0"/>
              <a:t> </a:t>
            </a:r>
          </a:p>
          <a:p>
            <a:pPr marL="685800" lvl="1">
              <a:buClrTx/>
              <a:buFont typeface="Arial" panose="020B0604020202020204" pitchFamily="34" charset="0"/>
              <a:buChar char="•"/>
            </a:pPr>
            <a:r>
              <a:rPr lang="fr-FR" sz="1200" b="1" dirty="0"/>
              <a:t>Assurance des dirigeants</a:t>
            </a:r>
            <a:endParaRPr lang="fr-FR" sz="1200" dirty="0"/>
          </a:p>
          <a:p>
            <a:pPr marL="400050" lvl="1" indent="0">
              <a:buNone/>
            </a:pPr>
            <a:r>
              <a:rPr lang="fr-FR" sz="1200" dirty="0"/>
              <a:t>Il peut être utile de couvrir la responsabilité personnelle des dirigeants et membres du conseil d’administration, par une police «  D + O » (</a:t>
            </a:r>
            <a:r>
              <a:rPr lang="fr-FR" sz="1200" dirty="0" err="1"/>
              <a:t>directors</a:t>
            </a:r>
            <a:r>
              <a:rPr lang="fr-FR" sz="1200" dirty="0"/>
              <a:t> and </a:t>
            </a:r>
            <a:r>
              <a:rPr lang="fr-FR" sz="1200" dirty="0" err="1"/>
              <a:t>officers</a:t>
            </a:r>
            <a:r>
              <a:rPr lang="fr-FR" sz="1200" dirty="0"/>
              <a:t>)</a:t>
            </a:r>
            <a:endParaRPr lang="fr-FR" altLang="fr-FR" sz="1200" dirty="0">
              <a:ea typeface="Times New Roman" pitchFamily="18" charset="0"/>
            </a:endParaRPr>
          </a:p>
        </p:txBody>
      </p:sp>
      <p:sp>
        <p:nvSpPr>
          <p:cNvPr id="28676" name="Rectangle 4"/>
          <p:cNvSpPr>
            <a:spLocks noChangeArrowheads="1"/>
          </p:cNvSpPr>
          <p:nvPr/>
        </p:nvSpPr>
        <p:spPr bwMode="auto">
          <a:xfrm>
            <a:off x="2022872" y="18620317"/>
            <a:ext cx="184731" cy="461665"/>
          </a:xfrm>
          <a:prstGeom prst="rect">
            <a:avLst/>
          </a:prstGeom>
          <a:noFill/>
          <a:ln w="9525">
            <a:noFill/>
            <a:miter lim="800000"/>
            <a:headEnd/>
            <a:tailEnd/>
          </a:ln>
        </p:spPr>
        <p:txBody>
          <a:bodyPr wrap="none">
            <a:prstTxWarp prst="textNoShape">
              <a:avLst/>
            </a:prstTxWarp>
            <a:spAutoFit/>
          </a:bodyPr>
          <a:lstStyle/>
          <a:p>
            <a:endParaRPr lang="en-US"/>
          </a:p>
        </p:txBody>
      </p:sp>
      <p:sp>
        <p:nvSpPr>
          <p:cNvPr id="7" name="Ellipse 6"/>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1847561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11"/>
          <p:cNvSpPr>
            <a:spLocks noGrp="1" noChangeArrowheads="1"/>
          </p:cNvSpPr>
          <p:nvPr>
            <p:ph type="sldNum" sz="quarter" idx="12"/>
          </p:nvPr>
        </p:nvSpPr>
        <p:spPr>
          <a:ln/>
        </p:spPr>
        <p:txBody>
          <a:bodyPr/>
          <a:lstStyle/>
          <a:p>
            <a:fld id="{941C5CBF-6701-426F-B3A4-3303F0CB8E6D}" type="slidenum">
              <a:rPr lang="fr-FR"/>
              <a:pPr/>
              <a:t>26</a:t>
            </a:fld>
            <a:endParaRPr lang="fr-FR"/>
          </a:p>
        </p:txBody>
      </p:sp>
      <p:sp>
        <p:nvSpPr>
          <p:cNvPr id="31747" name="Rectangle 3"/>
          <p:cNvSpPr>
            <a:spLocks noGrp="1" noChangeArrowheads="1"/>
          </p:cNvSpPr>
          <p:nvPr>
            <p:ph type="body" idx="1"/>
          </p:nvPr>
        </p:nvSpPr>
        <p:spPr>
          <a:xfrm>
            <a:off x="428604" y="2123728"/>
            <a:ext cx="6286500" cy="3225540"/>
          </a:xfrm>
        </p:spPr>
        <p:txBody>
          <a:bodyPr anchor="ctr"/>
          <a:lstStyle/>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endParaRPr lang="fr-FR" sz="1200" b="1" dirty="0" smtClean="0">
              <a:ea typeface="ＭＳ Ｐゴシック" charset="-128"/>
              <a:cs typeface="ＭＳ Ｐゴシック" charset="-128"/>
            </a:endParaRPr>
          </a:p>
          <a:p>
            <a:pPr algn="ctr">
              <a:buClr>
                <a:srgbClr val="FF9933"/>
              </a:buClr>
              <a:buFont typeface="Wingdings" charset="2"/>
              <a:buNone/>
            </a:pPr>
            <a:endParaRPr lang="fr-FR" sz="1200" b="1" dirty="0">
              <a:ea typeface="ＭＳ Ｐゴシック" charset="-128"/>
              <a:cs typeface="ＭＳ Ｐゴシック" charset="-128"/>
            </a:endParaRPr>
          </a:p>
          <a:p>
            <a:pPr algn="ctr">
              <a:buClr>
                <a:srgbClr val="FF9933"/>
              </a:buClr>
              <a:buFont typeface="Wingdings" charset="2"/>
              <a:buNone/>
            </a:pPr>
            <a:r>
              <a:rPr lang="fr-FR" sz="1600" b="1" dirty="0" smtClean="0">
                <a:ea typeface="ＭＳ Ｐゴシック" charset="-128"/>
                <a:cs typeface="ＭＳ Ｐゴシック" charset="-128"/>
              </a:rPr>
              <a:t>Un </a:t>
            </a:r>
            <a:r>
              <a:rPr lang="fr-FR" sz="1600" b="1" dirty="0">
                <a:ea typeface="ＭＳ Ｐゴシック" charset="-128"/>
                <a:cs typeface="ＭＳ Ｐゴシック" charset="-128"/>
              </a:rPr>
              <a:t>accueil de loisirs peut-il avoir un projet éducatif chrétien ?</a:t>
            </a:r>
          </a:p>
          <a:p>
            <a:pPr>
              <a:spcAft>
                <a:spcPts val="600"/>
              </a:spcAft>
              <a:buClr>
                <a:srgbClr val="FF9933"/>
              </a:buClr>
            </a:pPr>
            <a:endParaRPr lang="fr-FR" sz="1200" b="1" u="sng" dirty="0">
              <a:ea typeface="ＭＳ Ｐゴシック" charset="-128"/>
              <a:cs typeface="ＭＳ Ｐゴシック" charset="-128"/>
            </a:endParaRPr>
          </a:p>
          <a:p>
            <a:pPr algn="just">
              <a:spcAft>
                <a:spcPts val="600"/>
              </a:spcAft>
              <a:buClr>
                <a:srgbClr val="FF9933"/>
              </a:buClr>
            </a:pPr>
            <a:r>
              <a:rPr lang="fr-FR" sz="1200" dirty="0">
                <a:ea typeface="ＭＳ Ｐゴシック" charset="-128"/>
                <a:cs typeface="ＭＳ Ｐゴシック" charset="-128"/>
              </a:rPr>
              <a:t>Oui, il peut y avoir un projet explicitement chrétien ; la transparence est m</a:t>
            </a:r>
            <a:r>
              <a:rPr lang="fr-FR" altLang="ja-JP" sz="1200" dirty="0">
                <a:ea typeface="ＭＳ Ｐゴシック" charset="-128"/>
                <a:cs typeface="ＭＳ Ｐゴシック" charset="-128"/>
              </a:rPr>
              <a:t>êm</a:t>
            </a:r>
            <a:r>
              <a:rPr lang="fr-FR" sz="1200" dirty="0">
                <a:ea typeface="ＭＳ Ｐゴシック" charset="-128"/>
                <a:cs typeface="ＭＳ Ｐゴシック" charset="-128"/>
              </a:rPr>
              <a:t>e nécessaire.</a:t>
            </a:r>
          </a:p>
          <a:p>
            <a:pPr algn="just">
              <a:spcAft>
                <a:spcPts val="1000"/>
              </a:spcAft>
              <a:buClr>
                <a:srgbClr val="FF9933"/>
              </a:buClr>
            </a:pPr>
            <a:r>
              <a:rPr lang="fr-FR" sz="1200" dirty="0">
                <a:ea typeface="ＭＳ Ｐゴシック" charset="-128"/>
                <a:cs typeface="ＭＳ Ｐゴシック" charset="-128"/>
              </a:rPr>
              <a:t>Une note du 30 juin 2010 du directeur de la jeunesse de l’Education populaire et de la vie associative sur l’expression des convictions personnelles  dans les accueils de mineurs précise la nécessit</a:t>
            </a:r>
            <a:r>
              <a:rPr lang="fr-FR" sz="1200" dirty="0">
                <a:latin typeface="Lucida Grande" charset="0"/>
                <a:ea typeface="ＭＳ Ｐゴシック" charset="-128"/>
                <a:cs typeface="ＭＳ Ｐゴシック" charset="-128"/>
              </a:rPr>
              <a:t>é</a:t>
            </a:r>
            <a:r>
              <a:rPr lang="fr-FR" sz="1200" dirty="0">
                <a:ea typeface="ＭＳ Ｐゴシック" charset="-128"/>
                <a:cs typeface="ＭＳ Ｐゴシック" charset="-128"/>
              </a:rPr>
              <a:t> </a:t>
            </a:r>
            <a:r>
              <a:rPr lang="fr-FR" sz="1200" dirty="0" smtClean="0">
                <a:ea typeface="ＭＳ Ｐゴシック" charset="-128"/>
              </a:rPr>
              <a:t>«</a:t>
            </a:r>
            <a:r>
              <a:rPr lang="fr-FR" sz="1200" dirty="0">
                <a:ea typeface="ＭＳ Ｐゴシック" charset="-128"/>
              </a:rPr>
              <a:t> que le projet éducatif et le projet pédagogique soient communiqués aux parents et précisent les principes retenus en matière d’expression et de manifestations des convictions personnelles ou religieuses, et des pratiques liées </a:t>
            </a:r>
            <a:r>
              <a:rPr lang="fr-FR" sz="1200" dirty="0">
                <a:latin typeface="Lucida Grande" charset="0"/>
                <a:ea typeface="ＭＳ Ｐゴシック" charset="-128"/>
              </a:rPr>
              <a:t>à</a:t>
            </a:r>
            <a:r>
              <a:rPr lang="fr-FR" sz="1200" dirty="0">
                <a:ea typeface="ＭＳ Ｐゴシック" charset="-128"/>
              </a:rPr>
              <a:t> </a:t>
            </a:r>
            <a:r>
              <a:rPr lang="fr-FR" sz="1200" dirty="0" smtClean="0">
                <a:ea typeface="ＭＳ Ｐゴシック" charset="-128"/>
              </a:rPr>
              <a:t>ces </a:t>
            </a:r>
            <a:r>
              <a:rPr lang="fr-FR" sz="1200" dirty="0">
                <a:ea typeface="ＭＳ Ｐゴシック" charset="-128"/>
              </a:rPr>
              <a:t>convictions ».  </a:t>
            </a:r>
            <a:endParaRPr lang="fr-FR" sz="1200" dirty="0" smtClean="0">
              <a:ea typeface="ＭＳ Ｐゴシック" charset="-128"/>
            </a:endParaRPr>
          </a:p>
          <a:p>
            <a:pPr marL="0" indent="0" algn="just">
              <a:spcAft>
                <a:spcPts val="1000"/>
              </a:spcAft>
              <a:buClr>
                <a:srgbClr val="FF9933"/>
              </a:buClr>
              <a:buNone/>
            </a:pPr>
            <a:r>
              <a:rPr lang="fr-FR" sz="1200" i="1" dirty="0" smtClean="0">
                <a:ea typeface="ＭＳ Ｐゴシック" charset="-128"/>
              </a:rPr>
              <a:t>Cela </a:t>
            </a:r>
            <a:r>
              <a:rPr lang="fr-FR" sz="1200" i="1" dirty="0">
                <a:ea typeface="ＭＳ Ｐゴシック" charset="-128"/>
              </a:rPr>
              <a:t>signifie que les activités proposées peuvent avoir une finalité d’éducation chrétienne, et que certaines d’entre elles peuvent m</a:t>
            </a:r>
            <a:r>
              <a:rPr lang="fr-FR" altLang="ja-JP" sz="1200" i="1" dirty="0">
                <a:ea typeface="ＭＳ Ｐゴシック" charset="-128"/>
              </a:rPr>
              <a:t>êm</a:t>
            </a:r>
            <a:r>
              <a:rPr lang="fr-FR" sz="1200" i="1" dirty="0">
                <a:ea typeface="ＭＳ Ｐゴシック" charset="-128"/>
              </a:rPr>
              <a:t>e avoir un thème </a:t>
            </a:r>
            <a:r>
              <a:rPr lang="fr-FR" sz="1200" i="1" dirty="0" smtClean="0">
                <a:ea typeface="ＭＳ Ｐゴシック" charset="-128"/>
              </a:rPr>
              <a:t>chrétien</a:t>
            </a:r>
            <a:br>
              <a:rPr lang="fr-FR" sz="1200" i="1" dirty="0" smtClean="0">
                <a:ea typeface="ＭＳ Ｐゴシック" charset="-128"/>
              </a:rPr>
            </a:br>
            <a:endParaRPr lang="fr-FR" sz="1200" i="1" dirty="0" smtClean="0">
              <a:ea typeface="ＭＳ Ｐゴシック" charset="-128"/>
            </a:endParaRPr>
          </a:p>
          <a:p>
            <a:pPr marL="363538" lvl="2" indent="-363538">
              <a:lnSpc>
                <a:spcPct val="90000"/>
              </a:lnSpc>
              <a:spcAft>
                <a:spcPts val="1000"/>
              </a:spcAft>
              <a:buClr>
                <a:srgbClr val="FF9933"/>
              </a:buClr>
              <a:defRPr/>
            </a:pPr>
            <a:r>
              <a:rPr lang="fr-FR" sz="1200" dirty="0" smtClean="0">
                <a:ea typeface="ＭＳ Ｐゴシック" charset="-128"/>
              </a:rPr>
              <a:t>L’accord </a:t>
            </a:r>
            <a:r>
              <a:rPr lang="fr-FR" sz="1200" dirty="0">
                <a:ea typeface="ＭＳ Ｐゴシック" charset="-128"/>
              </a:rPr>
              <a:t>parental </a:t>
            </a:r>
            <a:r>
              <a:rPr lang="fr-FR" sz="1200" dirty="0" smtClean="0">
                <a:ea typeface="ＭＳ Ｐゴシック" charset="-128"/>
              </a:rPr>
              <a:t>doit être </a:t>
            </a:r>
            <a:r>
              <a:rPr lang="fr-FR" sz="1200" dirty="0">
                <a:ea typeface="ＭＳ Ｐゴシック" charset="-128"/>
              </a:rPr>
              <a:t>formalisé</a:t>
            </a:r>
          </a:p>
          <a:p>
            <a:pPr lvl="2">
              <a:lnSpc>
                <a:spcPct val="90000"/>
              </a:lnSpc>
              <a:spcAft>
                <a:spcPts val="1000"/>
              </a:spcAft>
              <a:buNone/>
              <a:defRPr/>
            </a:pPr>
            <a:r>
              <a:rPr lang="fr-FR" sz="1200" i="1" u="sng" dirty="0">
                <a:ea typeface="ＭＳ Ｐゴシック" charset="-128"/>
              </a:rPr>
              <a:t>Exemple d’accord parental</a:t>
            </a:r>
          </a:p>
          <a:p>
            <a:pPr lvl="2">
              <a:lnSpc>
                <a:spcPct val="85000"/>
              </a:lnSpc>
              <a:spcAft>
                <a:spcPts val="1000"/>
              </a:spcAft>
              <a:buNone/>
              <a:defRPr/>
            </a:pPr>
            <a:r>
              <a:rPr lang="fr-FR" sz="1200" i="1" dirty="0">
                <a:ea typeface="ＭＳ Ｐゴシック" charset="-128"/>
              </a:rPr>
              <a:t>Je soussigné :</a:t>
            </a:r>
          </a:p>
          <a:p>
            <a:pPr lvl="2">
              <a:lnSpc>
                <a:spcPct val="85000"/>
              </a:lnSpc>
              <a:spcAft>
                <a:spcPts val="1000"/>
              </a:spcAft>
              <a:buNone/>
              <a:defRPr/>
            </a:pPr>
            <a:r>
              <a:rPr lang="fr-FR" sz="1200" i="1" dirty="0">
                <a:ea typeface="ＭＳ Ｐゴシック" charset="-128"/>
              </a:rPr>
              <a:t>Responsable légal de l’enfant:</a:t>
            </a:r>
          </a:p>
          <a:p>
            <a:pPr lvl="2">
              <a:lnSpc>
                <a:spcPct val="90000"/>
              </a:lnSpc>
              <a:spcAft>
                <a:spcPts val="1000"/>
              </a:spcAft>
              <a:buNone/>
              <a:defRPr/>
            </a:pPr>
            <a:r>
              <a:rPr lang="fr-FR" sz="1200" i="1" dirty="0">
                <a:ea typeface="ＭＳ Ｐゴシック" charset="-128"/>
              </a:rPr>
              <a:t>Demeurant :</a:t>
            </a:r>
          </a:p>
          <a:p>
            <a:pPr lvl="1">
              <a:lnSpc>
                <a:spcPct val="90000"/>
              </a:lnSpc>
              <a:spcAft>
                <a:spcPts val="1000"/>
              </a:spcAft>
              <a:buNone/>
              <a:defRPr/>
            </a:pPr>
            <a:r>
              <a:rPr lang="fr-FR" sz="1200" i="1" dirty="0">
                <a:ea typeface="ＭＳ Ｐゴシック" charset="-128"/>
              </a:rPr>
              <a:t>       Déclare avoir pris connaissance du projet éducatif  chrétien de   l’association et adhère à ce projet pour mon enfant</a:t>
            </a:r>
          </a:p>
          <a:p>
            <a:pPr lvl="2">
              <a:lnSpc>
                <a:spcPct val="90000"/>
              </a:lnSpc>
              <a:spcAft>
                <a:spcPts val="1000"/>
              </a:spcAft>
              <a:buNone/>
              <a:defRPr/>
            </a:pPr>
            <a:r>
              <a:rPr lang="fr-FR" sz="1200" i="1" dirty="0">
                <a:ea typeface="ＭＳ Ｐゴシック" charset="-128"/>
              </a:rPr>
              <a:t>A Paris, le</a:t>
            </a:r>
          </a:p>
          <a:p>
            <a:pPr lvl="0">
              <a:lnSpc>
                <a:spcPct val="90000"/>
              </a:lnSpc>
              <a:defRPr/>
            </a:pPr>
            <a:endParaRPr lang="fr-FR" sz="2800" dirty="0">
              <a:ea typeface="ＭＳ Ｐゴシック" charset="-128"/>
              <a:cs typeface="ＭＳ Ｐゴシック" charset="-128"/>
            </a:endParaRPr>
          </a:p>
          <a:p>
            <a:pPr marL="0" lvl="2" indent="0" algn="just">
              <a:spcAft>
                <a:spcPts val="1000"/>
              </a:spcAft>
              <a:buClr>
                <a:srgbClr val="FF9933"/>
              </a:buClr>
              <a:buNone/>
            </a:pPr>
            <a:endParaRPr lang="fr-FR" sz="1200" i="1" dirty="0">
              <a:ea typeface="ＭＳ Ｐゴシック" charset="-128"/>
            </a:endParaRPr>
          </a:p>
          <a:p>
            <a:pPr marL="0" indent="0" algn="just">
              <a:spcAft>
                <a:spcPts val="1000"/>
              </a:spcAft>
              <a:buClr>
                <a:srgbClr val="FF9933"/>
              </a:buClr>
              <a:buNone/>
            </a:pPr>
            <a:endParaRPr lang="fr-FR" sz="1200" dirty="0">
              <a:ea typeface="ＭＳ Ｐゴシック" charset="-128"/>
            </a:endParaRPr>
          </a:p>
        </p:txBody>
      </p:sp>
      <p:sp>
        <p:nvSpPr>
          <p:cNvPr id="8" name="Ellipse 7"/>
          <p:cNvSpPr/>
          <p:nvPr/>
        </p:nvSpPr>
        <p:spPr>
          <a:xfrm>
            <a:off x="42860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Ellipse 8"/>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Ellipse 9"/>
          <p:cNvSpPr/>
          <p:nvPr/>
        </p:nvSpPr>
        <p:spPr>
          <a:xfrm>
            <a:off x="471488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1"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8</a:t>
            </a:r>
            <a:endParaRPr lang="fr-FR" sz="2800" i="1" kern="0" dirty="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Ellipse 4"/>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 name="Rectangle 11"/>
          <p:cNvSpPr>
            <a:spLocks noGrp="1" noChangeArrowheads="1"/>
          </p:cNvSpPr>
          <p:nvPr>
            <p:ph type="sldNum" sz="quarter" idx="12"/>
          </p:nvPr>
        </p:nvSpPr>
        <p:spPr>
          <a:ln/>
        </p:spPr>
        <p:txBody>
          <a:bodyPr/>
          <a:lstStyle/>
          <a:p>
            <a:fld id="{F89B7A0D-7E09-40D8-B152-7A7096CEA3B6}" type="slidenum">
              <a:rPr lang="fr-FR"/>
              <a:pPr/>
              <a:t>27</a:t>
            </a:fld>
            <a:endParaRPr lang="fr-FR"/>
          </a:p>
        </p:txBody>
      </p:sp>
      <p:sp>
        <p:nvSpPr>
          <p:cNvPr id="33795" name="Rectangle 3"/>
          <p:cNvSpPr>
            <a:spLocks noGrp="1" noChangeArrowheads="1"/>
          </p:cNvSpPr>
          <p:nvPr>
            <p:ph type="body" idx="1"/>
          </p:nvPr>
        </p:nvSpPr>
        <p:spPr>
          <a:xfrm>
            <a:off x="214290" y="2483768"/>
            <a:ext cx="6457950" cy="6912768"/>
          </a:xfrm>
        </p:spPr>
        <p:txBody>
          <a:bodyPr/>
          <a:lstStyle/>
          <a:p>
            <a:pPr algn="ctr">
              <a:spcAft>
                <a:spcPts val="1000"/>
              </a:spcAft>
              <a:buFontTx/>
              <a:buNone/>
            </a:pPr>
            <a:r>
              <a:rPr lang="fr-FR" sz="1600" b="1" dirty="0">
                <a:ea typeface="ＭＳ Ｐゴシック" charset="-128"/>
                <a:cs typeface="ＭＳ Ｐゴシック" charset="-128"/>
              </a:rPr>
              <a:t>Un projet éducatif chrétien est-il un obstacle à l’obtention de  prestations CAF ?</a:t>
            </a:r>
          </a:p>
          <a:p>
            <a:pPr algn="just">
              <a:buClr>
                <a:srgbClr val="FF9933"/>
              </a:buClr>
            </a:pPr>
            <a:r>
              <a:rPr lang="fr-FR" sz="1200" b="1" u="sng" dirty="0" smtClean="0">
                <a:ea typeface="ＭＳ Ｐゴシック" charset="-128"/>
                <a:cs typeface="ＭＳ Ｐゴシック" charset="-128"/>
              </a:rPr>
              <a:t>Principe</a:t>
            </a:r>
            <a:r>
              <a:rPr lang="fr-FR" sz="1200" dirty="0">
                <a:ea typeface="ＭＳ Ｐゴシック" charset="-128"/>
                <a:cs typeface="ＭＳ Ｐゴシック" charset="-128"/>
              </a:rPr>
              <a:t> </a:t>
            </a:r>
            <a:r>
              <a:rPr lang="fr-FR" sz="1200" dirty="0" smtClean="0">
                <a:ea typeface="ＭＳ Ｐゴシック" charset="-128"/>
                <a:cs typeface="ＭＳ Ｐゴシック" charset="-128"/>
              </a:rPr>
              <a:t>: Les </a:t>
            </a:r>
            <a:r>
              <a:rPr lang="fr-FR" sz="1200" dirty="0">
                <a:ea typeface="ＭＳ Ｐゴシック" charset="-128"/>
                <a:cs typeface="ＭＳ Ｐゴシック" charset="-128"/>
              </a:rPr>
              <a:t>aides financières de la CAF peuvent </a:t>
            </a:r>
            <a:r>
              <a:rPr lang="fr-FR" altLang="ja-JP" sz="1200" dirty="0">
                <a:ea typeface="ＭＳ Ｐゴシック" charset="-128"/>
                <a:cs typeface="ＭＳ Ｐゴシック" charset="-128"/>
              </a:rPr>
              <a:t>êt</a:t>
            </a:r>
            <a:r>
              <a:rPr lang="fr-FR" sz="1200" dirty="0">
                <a:ea typeface="ＭＳ Ｐゴシック" charset="-128"/>
                <a:cs typeface="ＭＳ Ｐゴシック" charset="-128"/>
              </a:rPr>
              <a:t>re versées aux associations, </a:t>
            </a:r>
          </a:p>
          <a:p>
            <a:pPr algn="just">
              <a:buClr>
                <a:srgbClr val="FF9933"/>
              </a:buClr>
              <a:buFont typeface="Wingdings" charset="2"/>
              <a:buNone/>
            </a:pPr>
            <a:r>
              <a:rPr lang="fr-FR" sz="1200" dirty="0">
                <a:ea typeface="ＭＳ Ｐゴシック" charset="-128"/>
                <a:cs typeface="ＭＳ Ｐゴシック" charset="-128"/>
              </a:rPr>
              <a:t>     sous réserve que celles-ci n'aient pas « </a:t>
            </a:r>
            <a:r>
              <a:rPr lang="fr-FR" sz="1200" u="sng" dirty="0">
                <a:ea typeface="ＭＳ Ｐゴシック" charset="-128"/>
                <a:cs typeface="ＭＳ Ｐゴシック" charset="-128"/>
              </a:rPr>
              <a:t>vocation essentielle</a:t>
            </a:r>
            <a:r>
              <a:rPr lang="fr-FR" sz="1200" dirty="0">
                <a:ea typeface="ＭＳ Ｐゴシック" charset="-128"/>
                <a:cs typeface="ＭＳ Ｐゴシック" charset="-128"/>
              </a:rPr>
              <a:t> </a:t>
            </a:r>
            <a:r>
              <a:rPr lang="fr-FR" sz="1200" dirty="0" smtClean="0">
                <a:ea typeface="ＭＳ Ｐゴシック" charset="-128"/>
                <a:cs typeface="ＭＳ Ｐゴシック" charset="-128"/>
              </a:rPr>
              <a:t>« de </a:t>
            </a:r>
            <a:r>
              <a:rPr lang="fr-FR" sz="1200" dirty="0">
                <a:ea typeface="ＭＳ Ｐゴシック" charset="-128"/>
                <a:cs typeface="ＭＳ Ｐゴシック" charset="-128"/>
              </a:rPr>
              <a:t>diffusion philosophique, politique, syndicale ou confessionnelle, et ne pas exercer de pratique sectaire. </a:t>
            </a:r>
            <a:r>
              <a:rPr lang="fr-FR" sz="1200" dirty="0" smtClean="0">
                <a:ea typeface="ＭＳ Ｐゴシック" charset="-128"/>
                <a:cs typeface="ＭＳ Ｐゴシック" charset="-128"/>
              </a:rPr>
              <a:t>»</a:t>
            </a:r>
          </a:p>
          <a:p>
            <a:pPr algn="just">
              <a:buClr>
                <a:srgbClr val="FF9933"/>
              </a:buClr>
              <a:buFont typeface="Wingdings" charset="2"/>
              <a:buNone/>
            </a:pPr>
            <a:endParaRPr lang="fr-FR" sz="1200" dirty="0">
              <a:ea typeface="ＭＳ Ｐゴシック" charset="-128"/>
              <a:cs typeface="ＭＳ Ｐゴシック" charset="-128"/>
            </a:endParaRPr>
          </a:p>
          <a:p>
            <a:pPr algn="just">
              <a:spcAft>
                <a:spcPts val="1000"/>
              </a:spcAft>
              <a:buClr>
                <a:srgbClr val="FF9933"/>
              </a:buClr>
            </a:pPr>
            <a:r>
              <a:rPr lang="fr-FR" sz="1200" b="1" dirty="0" smtClean="0">
                <a:ea typeface="ＭＳ Ｐゴシック" charset="-128"/>
                <a:cs typeface="ＭＳ Ｐゴシック" charset="-128"/>
              </a:rPr>
              <a:t>Les </a:t>
            </a:r>
            <a:r>
              <a:rPr lang="fr-FR" sz="1200" b="1" dirty="0">
                <a:ea typeface="ＭＳ Ｐゴシック" charset="-128"/>
                <a:cs typeface="ＭＳ Ｐゴシック" charset="-128"/>
              </a:rPr>
              <a:t>Caisses d’Allocations Familiales peuvent accorder des subventions à un accueil de loisirs ou un séjour </a:t>
            </a:r>
            <a:r>
              <a:rPr lang="fr-FR" sz="1200" b="1" dirty="0" smtClean="0">
                <a:ea typeface="ＭＳ Ｐゴシック" charset="-128"/>
                <a:cs typeface="ＭＳ Ｐゴシック" charset="-128"/>
              </a:rPr>
              <a:t>m</a:t>
            </a:r>
            <a:r>
              <a:rPr lang="fr-FR" altLang="ja-JP" sz="1200" b="1" dirty="0" smtClean="0">
                <a:ea typeface="ＭＳ Ｐゴシック" charset="-128"/>
                <a:cs typeface="ＭＳ Ｐゴシック" charset="-128"/>
              </a:rPr>
              <a:t>êm</a:t>
            </a:r>
            <a:r>
              <a:rPr lang="fr-FR" sz="1200" b="1" dirty="0" smtClean="0">
                <a:ea typeface="ＭＳ Ｐゴシック" charset="-128"/>
                <a:cs typeface="ＭＳ Ｐゴシック" charset="-128"/>
              </a:rPr>
              <a:t>e </a:t>
            </a:r>
            <a:r>
              <a:rPr lang="fr-FR" sz="1200" b="1" dirty="0">
                <a:ea typeface="ＭＳ Ｐゴシック" charset="-128"/>
                <a:cs typeface="ＭＳ Ｐゴシック" charset="-128"/>
              </a:rPr>
              <a:t>si des activités à caractère confessionnel sont organisées, si</a:t>
            </a:r>
            <a:r>
              <a:rPr lang="fr-FR" sz="1200" dirty="0">
                <a:ea typeface="ＭＳ Ｐゴシック" charset="-128"/>
                <a:cs typeface="ＭＳ Ｐゴシック" charset="-128"/>
              </a:rPr>
              <a:t> :</a:t>
            </a:r>
          </a:p>
          <a:p>
            <a:pPr marL="363538" lvl="2" indent="-363538">
              <a:spcAft>
                <a:spcPts val="1000"/>
              </a:spcAft>
              <a:buClr>
                <a:srgbClr val="FF9933"/>
              </a:buClr>
            </a:pPr>
            <a:r>
              <a:rPr lang="fr-FR" sz="1200" dirty="0" smtClean="0">
                <a:ea typeface="ＭＳ Ｐゴシック" charset="-128"/>
              </a:rPr>
              <a:t>L’accueil de loisirs est déclaré à Jeunesse et Sports</a:t>
            </a:r>
          </a:p>
          <a:p>
            <a:pPr marL="363538" lvl="2" indent="-363538">
              <a:spcAft>
                <a:spcPts val="1000"/>
              </a:spcAft>
              <a:buClr>
                <a:srgbClr val="FF9933"/>
              </a:buClr>
            </a:pPr>
            <a:r>
              <a:rPr lang="fr-FR" sz="1200" dirty="0" smtClean="0">
                <a:ea typeface="ＭＳ Ｐゴシック" charset="-128"/>
              </a:rPr>
              <a:t>les activités à caractère religieux ne sont pas la finalité essentielle de l’accueil, et gardent un caractère accessoire dans le projet éducatif (certaines CAF régionales précisent que ces activités ne doivent pas dépasser 25% du temps)  </a:t>
            </a:r>
          </a:p>
          <a:p>
            <a:pPr marL="363538" lvl="2" indent="-363538">
              <a:spcAft>
                <a:spcPts val="1000"/>
              </a:spcAft>
              <a:buClr>
                <a:srgbClr val="FF9933"/>
              </a:buClr>
            </a:pPr>
            <a:r>
              <a:rPr lang="fr-FR" sz="1200" dirty="0" smtClean="0">
                <a:ea typeface="ＭＳ Ｐゴシック" charset="-128"/>
              </a:rPr>
              <a:t>elles  ne sont pas obligatoires</a:t>
            </a:r>
          </a:p>
          <a:p>
            <a:pPr marL="363538" lvl="2" indent="-363538">
              <a:lnSpc>
                <a:spcPct val="90000"/>
              </a:lnSpc>
              <a:spcAft>
                <a:spcPts val="1000"/>
              </a:spcAft>
              <a:buClr>
                <a:srgbClr val="FF9933"/>
              </a:buClr>
            </a:pPr>
            <a:r>
              <a:rPr lang="fr-FR" sz="1200" dirty="0" smtClean="0">
                <a:ea typeface="ＭＳ Ｐゴシック" charset="-128"/>
              </a:rPr>
              <a:t>des activités alternatives sont proposées aux enfants qui ne souhaitent pas participer aux activités confessionnelles</a:t>
            </a:r>
          </a:p>
          <a:p>
            <a:pPr marL="363538" lvl="2" indent="-363538">
              <a:lnSpc>
                <a:spcPct val="90000"/>
              </a:lnSpc>
              <a:spcAft>
                <a:spcPts val="1000"/>
              </a:spcAft>
              <a:buClr>
                <a:srgbClr val="FF9933"/>
              </a:buClr>
            </a:pPr>
            <a:r>
              <a:rPr lang="fr-FR" sz="1200" dirty="0" smtClean="0">
                <a:ea typeface="ＭＳ Ｐゴシック" charset="-128"/>
              </a:rPr>
              <a:t>les familles sont informées</a:t>
            </a:r>
          </a:p>
          <a:p>
            <a:pPr marL="363538" lvl="2" indent="-363538">
              <a:lnSpc>
                <a:spcPct val="90000"/>
              </a:lnSpc>
              <a:spcAft>
                <a:spcPts val="1000"/>
              </a:spcAft>
              <a:buClr>
                <a:srgbClr val="FF9933"/>
              </a:buClr>
            </a:pPr>
            <a:r>
              <a:rPr lang="fr-FR" sz="1200" dirty="0" smtClean="0">
                <a:ea typeface="ＭＳ Ｐゴシック" charset="-128"/>
              </a:rPr>
              <a:t>l’accueil ou le séjour est ouvert à tous, quelle que soit l’appartenance confessionnelle (non sectaire).</a:t>
            </a:r>
          </a:p>
          <a:p>
            <a:pPr marL="363538" lvl="2" indent="-363538">
              <a:lnSpc>
                <a:spcPct val="90000"/>
              </a:lnSpc>
              <a:spcAft>
                <a:spcPts val="1000"/>
              </a:spcAft>
              <a:buNone/>
            </a:pPr>
            <a:r>
              <a:rPr lang="fr-FR" sz="1200" dirty="0" smtClean="0">
                <a:ea typeface="ＭＳ Ｐゴシック" charset="-128"/>
              </a:rPr>
              <a:t>*Article 3.1 de la convention d’objectifs et de financement entre la CAF Paris et les accueils de loisirs pour 2011-2014</a:t>
            </a:r>
          </a:p>
          <a:p>
            <a:pPr>
              <a:lnSpc>
                <a:spcPct val="90000"/>
              </a:lnSpc>
              <a:spcAft>
                <a:spcPts val="1000"/>
              </a:spcAft>
              <a:buFontTx/>
              <a:buNone/>
            </a:pPr>
            <a:r>
              <a:rPr lang="fr-FR" sz="1200" i="1" dirty="0" smtClean="0">
                <a:ea typeface="ＭＳ Ｐゴシック" charset="-128"/>
                <a:cs typeface="ＭＳ Ｐゴシック" charset="-128"/>
              </a:rPr>
              <a:t>    NB : les règles de la</a:t>
            </a:r>
            <a:r>
              <a:rPr lang="fr-FR" altLang="ja-JP" sz="1200" i="1" dirty="0" smtClean="0">
                <a:ea typeface="ＭＳ Ｐゴシック" charset="-128"/>
                <a:cs typeface="ＭＳ Ｐゴシック" charset="-128"/>
              </a:rPr>
              <a:t>ïc</a:t>
            </a:r>
            <a:r>
              <a:rPr lang="fr-FR" sz="1200" i="1" dirty="0" smtClean="0">
                <a:ea typeface="ＭＳ Ｐゴシック" charset="-128"/>
                <a:cs typeface="ＭＳ Ｐゴシック" charset="-128"/>
              </a:rPr>
              <a:t>ité sont applicables, non  seulement à des subventions CAF, mais à toute subvention publique.</a:t>
            </a:r>
          </a:p>
          <a:p>
            <a:pPr marL="363538" lvl="2" indent="-363538">
              <a:spcAft>
                <a:spcPts val="1000"/>
              </a:spcAft>
            </a:pPr>
            <a:endParaRPr lang="fr-FR" sz="1200" dirty="0" smtClean="0">
              <a:ea typeface="ＭＳ Ｐゴシック" charset="-128"/>
            </a:endParaRPr>
          </a:p>
          <a:p>
            <a:endParaRPr lang="fr-FR" sz="900" dirty="0">
              <a:ea typeface="ＭＳ Ｐゴシック" charset="-128"/>
              <a:cs typeface="ＭＳ Ｐゴシック" charset="-128"/>
            </a:endParaRPr>
          </a:p>
        </p:txBody>
      </p:sp>
      <p:sp>
        <p:nvSpPr>
          <p:cNvPr id="6" name="Ellipse 5"/>
          <p:cNvSpPr/>
          <p:nvPr/>
        </p:nvSpPr>
        <p:spPr>
          <a:xfrm>
            <a:off x="571480"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9</a:t>
            </a:r>
            <a:endParaRPr lang="fr-FR" sz="2800" i="1" kern="0" dirty="0">
              <a:ea typeface="ＭＳ Ｐゴシック" charset="-128"/>
              <a:cs typeface="ＭＳ Ｐゴシック"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Ellipse 4"/>
          <p:cNvSpPr/>
          <p:nvPr/>
        </p:nvSpPr>
        <p:spPr>
          <a:xfrm>
            <a:off x="2571744"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 name="Rectangle 11"/>
          <p:cNvSpPr>
            <a:spLocks noGrp="1" noChangeArrowheads="1"/>
          </p:cNvSpPr>
          <p:nvPr>
            <p:ph type="sldNum" sz="quarter" idx="12"/>
          </p:nvPr>
        </p:nvSpPr>
        <p:spPr>
          <a:ln/>
        </p:spPr>
        <p:txBody>
          <a:bodyPr/>
          <a:lstStyle/>
          <a:p>
            <a:fld id="{F89B7A0D-7E09-40D8-B152-7A7096CEA3B6}" type="slidenum">
              <a:rPr lang="fr-FR"/>
              <a:pPr/>
              <a:t>28</a:t>
            </a:fld>
            <a:endParaRPr lang="fr-FR"/>
          </a:p>
        </p:txBody>
      </p:sp>
      <p:sp>
        <p:nvSpPr>
          <p:cNvPr id="33795" name="Rectangle 3"/>
          <p:cNvSpPr>
            <a:spLocks noGrp="1" noChangeArrowheads="1"/>
          </p:cNvSpPr>
          <p:nvPr>
            <p:ph type="body" idx="1"/>
          </p:nvPr>
        </p:nvSpPr>
        <p:spPr>
          <a:xfrm>
            <a:off x="214290" y="2428860"/>
            <a:ext cx="6457950" cy="6912768"/>
          </a:xfrm>
        </p:spPr>
        <p:txBody>
          <a:bodyPr/>
          <a:lstStyle/>
          <a:p>
            <a:pPr algn="ctr">
              <a:spcAft>
                <a:spcPts val="1000"/>
              </a:spcAft>
              <a:buFontTx/>
              <a:buNone/>
            </a:pPr>
            <a:r>
              <a:rPr lang="fr-FR" sz="1600" b="1" dirty="0">
                <a:ea typeface="ＭＳ Ｐゴシック" charset="-128"/>
                <a:cs typeface="ＭＳ Ｐゴシック" charset="-128"/>
              </a:rPr>
              <a:t>Le Contrat d’Engagement Éducatif (CEE</a:t>
            </a:r>
            <a:r>
              <a:rPr lang="fr-FR" sz="1600" b="1" dirty="0" smtClean="0">
                <a:ea typeface="ＭＳ Ｐゴシック" charset="-128"/>
                <a:cs typeface="ＭＳ Ｐゴシック" charset="-128"/>
              </a:rPr>
              <a:t>)</a:t>
            </a:r>
          </a:p>
          <a:p>
            <a:pPr algn="ctr">
              <a:spcAft>
                <a:spcPts val="1000"/>
              </a:spcAft>
              <a:buFontTx/>
              <a:buNone/>
            </a:pPr>
            <a:endParaRPr lang="fr-FR" sz="1600" b="1" u="sng" dirty="0">
              <a:latin typeface="Calibri" panose="020F0502020204030204" pitchFamily="34" charset="0"/>
              <a:ea typeface="ＭＳ Ｐゴシック" charset="-128"/>
              <a:cs typeface="ＭＳ Ｐゴシック" charset="-128"/>
            </a:endParaRPr>
          </a:p>
          <a:p>
            <a:pPr algn="ctr">
              <a:spcAft>
                <a:spcPts val="1000"/>
              </a:spcAft>
              <a:buFontTx/>
              <a:buNone/>
            </a:pPr>
            <a:endParaRPr lang="fr-FR" sz="1600" b="1" u="sng" dirty="0" smtClean="0">
              <a:latin typeface="Calibri" panose="020F0502020204030204" pitchFamily="34" charset="0"/>
              <a:ea typeface="ＭＳ Ｐゴシック" charset="-128"/>
              <a:cs typeface="ＭＳ Ｐゴシック" charset="-128"/>
            </a:endParaRPr>
          </a:p>
          <a:p>
            <a:pPr lvl="1">
              <a:lnSpc>
                <a:spcPct val="150000"/>
              </a:lnSpc>
              <a:buClr>
                <a:srgbClr val="FF9933"/>
              </a:buClr>
              <a:buFont typeface="Wingdings" panose="05000000000000000000" pitchFamily="2" charset="2"/>
              <a:buChar char="l"/>
            </a:pPr>
            <a:r>
              <a:rPr lang="fr-FR" sz="1200" dirty="0"/>
              <a:t>C’est une forme de CDD (qui s’est substituée aux contrats d’usage) pour les animateurs et directeurs d’accueils de loisirs</a:t>
            </a:r>
          </a:p>
          <a:p>
            <a:pPr lvl="1">
              <a:lnSpc>
                <a:spcPct val="150000"/>
              </a:lnSpc>
              <a:buClr>
                <a:srgbClr val="FF9933"/>
              </a:buClr>
              <a:buFont typeface="Wingdings" panose="05000000000000000000" pitchFamily="2" charset="2"/>
              <a:buChar char="l"/>
            </a:pPr>
            <a:r>
              <a:rPr lang="fr-FR" sz="1200" dirty="0"/>
              <a:t>Il n’a pas à être motivé (à la différence des CDD)</a:t>
            </a:r>
          </a:p>
          <a:p>
            <a:pPr lvl="1">
              <a:lnSpc>
                <a:spcPct val="150000"/>
              </a:lnSpc>
              <a:buClr>
                <a:srgbClr val="FF9933"/>
              </a:buClr>
              <a:buFont typeface="Wingdings" panose="05000000000000000000" pitchFamily="2" charset="2"/>
              <a:buChar char="l"/>
            </a:pPr>
            <a:r>
              <a:rPr lang="fr-FR" sz="1200" dirty="0"/>
              <a:t>Il peut être renouvelé chaque année, après interruption</a:t>
            </a:r>
          </a:p>
          <a:p>
            <a:pPr lvl="1">
              <a:lnSpc>
                <a:spcPct val="150000"/>
              </a:lnSpc>
              <a:buClr>
                <a:srgbClr val="FF9933"/>
              </a:buClr>
              <a:buFont typeface="Wingdings" panose="05000000000000000000" pitchFamily="2" charset="2"/>
              <a:buChar char="l"/>
            </a:pPr>
            <a:r>
              <a:rPr lang="fr-FR" sz="1200" dirty="0"/>
              <a:t>Il a une durée </a:t>
            </a:r>
            <a:r>
              <a:rPr lang="fr-FR" sz="1200" u="sng" dirty="0"/>
              <a:t>maximale</a:t>
            </a:r>
            <a:r>
              <a:rPr lang="fr-FR" sz="1200" dirty="0"/>
              <a:t> de 80 jours/an (établir un planning prévisionnel et un document de décompte des jours de travail afin de garantir que le salarié travaille moins de 80 jours/an)</a:t>
            </a:r>
          </a:p>
          <a:p>
            <a:pPr lvl="1">
              <a:lnSpc>
                <a:spcPct val="150000"/>
              </a:lnSpc>
              <a:buClr>
                <a:srgbClr val="FF9933"/>
              </a:buClr>
              <a:buFont typeface="Wingdings" panose="05000000000000000000" pitchFamily="2" charset="2"/>
              <a:buChar char="l"/>
            </a:pPr>
            <a:r>
              <a:rPr lang="fr-FR" sz="1200" dirty="0"/>
              <a:t>Il bénéficie de cotisations URSSAF avantageuses (base de cotisation : 14€/jour)</a:t>
            </a:r>
          </a:p>
          <a:p>
            <a:pPr lvl="1">
              <a:lnSpc>
                <a:spcPct val="150000"/>
              </a:lnSpc>
              <a:buClr>
                <a:srgbClr val="FF9933"/>
              </a:buClr>
              <a:buFont typeface="Wingdings" panose="05000000000000000000" pitchFamily="2" charset="2"/>
              <a:buChar char="l"/>
            </a:pPr>
            <a:r>
              <a:rPr lang="fr-FR" sz="1200" dirty="0"/>
              <a:t>Il bénéficie d’une exception au smic horaire (Rémunération minimale possible de 2,2 smic horaire/jour)</a:t>
            </a:r>
          </a:p>
          <a:p>
            <a:pPr marL="363538" lvl="2" indent="-363538">
              <a:spcAft>
                <a:spcPts val="1000"/>
              </a:spcAft>
            </a:pPr>
            <a:endParaRPr lang="fr-FR" sz="1200" dirty="0" smtClean="0">
              <a:ea typeface="ＭＳ Ｐゴシック" charset="-128"/>
            </a:endParaRPr>
          </a:p>
          <a:p>
            <a:endParaRPr lang="fr-FR" sz="900" dirty="0">
              <a:ea typeface="ＭＳ Ｐゴシック" charset="-128"/>
              <a:cs typeface="ＭＳ Ｐゴシック" charset="-128"/>
            </a:endParaRPr>
          </a:p>
        </p:txBody>
      </p:sp>
      <p:sp>
        <p:nvSpPr>
          <p:cNvPr id="6" name="Ellipse 5"/>
          <p:cNvSpPr/>
          <p:nvPr/>
        </p:nvSpPr>
        <p:spPr>
          <a:xfrm>
            <a:off x="571480"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64344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Rectangle 2"/>
          <p:cNvSpPr txBox="1">
            <a:spLocks noChangeArrowheads="1"/>
          </p:cNvSpPr>
          <p:nvPr/>
        </p:nvSpPr>
        <p:spPr bwMode="auto">
          <a:xfrm>
            <a:off x="428604" y="601185"/>
            <a:ext cx="4328484" cy="845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ＭＳ Ｐゴシック" pitchFamily="84" charset="-128"/>
                <a:cs typeface="ＭＳ Ｐゴシック" pitchFamily="84" charset="-128"/>
              </a:defRPr>
            </a:lvl1pPr>
            <a:lvl2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2pPr>
            <a:lvl3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3pPr>
            <a:lvl4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4pPr>
            <a:lvl5pPr algn="l" rtl="0" eaLnBrk="0" fontAlgn="base" hangingPunct="0">
              <a:spcBef>
                <a:spcPct val="0"/>
              </a:spcBef>
              <a:spcAft>
                <a:spcPct val="0"/>
              </a:spcAft>
              <a:defRPr sz="3800">
                <a:solidFill>
                  <a:schemeClr val="tx2"/>
                </a:solidFill>
                <a:latin typeface="Arial" charset="0"/>
                <a:ea typeface="ＭＳ Ｐゴシック" pitchFamily="84" charset="-128"/>
                <a:cs typeface="ＭＳ Ｐゴシック" pitchFamily="84" charset="-128"/>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a:lstStyle>
          <a:p>
            <a:r>
              <a:rPr lang="fr-FR" sz="2800" b="1" kern="0" dirty="0" smtClean="0">
                <a:ea typeface="ＭＳ Ｐゴシック" charset="-128"/>
                <a:cs typeface="ＭＳ Ｐゴシック" charset="-128"/>
              </a:rPr>
              <a:t>Annexe 10</a:t>
            </a:r>
            <a:endParaRPr lang="fr-FR" sz="2800" i="1" kern="0" dirty="0">
              <a:ea typeface="ＭＳ Ｐゴシック" charset="-128"/>
              <a:cs typeface="ＭＳ Ｐゴシック" charset="-128"/>
            </a:endParaRPr>
          </a:p>
        </p:txBody>
      </p:sp>
    </p:spTree>
    <p:extLst>
      <p:ext uri="{BB962C8B-B14F-4D97-AF65-F5344CB8AC3E}">
        <p14:creationId xmlns="" xmlns:p14="http://schemas.microsoft.com/office/powerpoint/2010/main" val="18538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a:ln/>
        </p:spPr>
        <p:txBody>
          <a:bodyPr/>
          <a:lstStyle/>
          <a:p>
            <a:fld id="{EC515143-F533-4EAA-9E55-4FBADDD3FCFA}" type="slidenum">
              <a:rPr lang="fr-FR"/>
              <a:pPr/>
              <a:t>3</a:t>
            </a:fld>
            <a:endParaRPr lang="fr-FR"/>
          </a:p>
        </p:txBody>
      </p:sp>
      <p:sp>
        <p:nvSpPr>
          <p:cNvPr id="15361" name="Rectangle 2"/>
          <p:cNvSpPr>
            <a:spLocks noGrp="1" noChangeArrowheads="1"/>
          </p:cNvSpPr>
          <p:nvPr>
            <p:ph type="title"/>
          </p:nvPr>
        </p:nvSpPr>
        <p:spPr>
          <a:xfrm>
            <a:off x="285728" y="1500166"/>
            <a:ext cx="6218634" cy="2110317"/>
          </a:xfrm>
        </p:spPr>
        <p:txBody>
          <a:bodyPr/>
          <a:lstStyle/>
          <a:p>
            <a:pPr eaLnBrk="1" hangingPunct="1"/>
            <a:r>
              <a:rPr lang="fr-FR" sz="2000" dirty="0" smtClean="0">
                <a:ea typeface="ＭＳ Ｐゴシック" charset="-128"/>
                <a:cs typeface="ＭＳ Ｐゴシック" charset="-128"/>
              </a:rPr>
              <a:t>Comment une paroisse peut-elle accueillir des enfants?</a:t>
            </a:r>
            <a:br>
              <a:rPr lang="fr-FR" sz="2000" dirty="0" smtClean="0">
                <a:ea typeface="ＭＳ Ｐゴシック" charset="-128"/>
                <a:cs typeface="ＭＳ Ｐゴシック" charset="-128"/>
              </a:rPr>
            </a:br>
            <a:r>
              <a:rPr lang="fr-FR" sz="2000" b="1" dirty="0" smtClean="0">
                <a:ea typeface="ＭＳ Ｐゴシック" charset="-128"/>
                <a:cs typeface="ＭＳ Ｐゴシック" charset="-128"/>
              </a:rPr>
              <a:t>Les réponses sont liées aux finalités retenues dans l’objectif</a:t>
            </a:r>
          </a:p>
        </p:txBody>
      </p:sp>
      <p:sp>
        <p:nvSpPr>
          <p:cNvPr id="15362" name="Rectangle 3"/>
          <p:cNvSpPr>
            <a:spLocks noGrp="1" noChangeArrowheads="1"/>
          </p:cNvSpPr>
          <p:nvPr>
            <p:ph idx="1"/>
          </p:nvPr>
        </p:nvSpPr>
        <p:spPr>
          <a:xfrm>
            <a:off x="0" y="3214678"/>
            <a:ext cx="6858000" cy="7732183"/>
          </a:xfrm>
        </p:spPr>
        <p:txBody>
          <a:bodyPr/>
          <a:lstStyle/>
          <a:p>
            <a:pPr marL="1352550" lvl="2" indent="-438150" eaLnBrk="1" hangingPunct="1">
              <a:buFont typeface="Wingdings" charset="2"/>
              <a:buNone/>
            </a:pPr>
            <a:r>
              <a:rPr lang="fr-FR" sz="1800" dirty="0" smtClean="0">
                <a:ea typeface="ＭＳ Ｐゴシック" charset="-128"/>
              </a:rPr>
              <a:t>1) Soit la finalité est d’organiser </a:t>
            </a:r>
            <a:r>
              <a:rPr lang="fr-FR" sz="1800" b="1" dirty="0" smtClean="0">
                <a:ea typeface="ＭＳ Ｐゴシック" charset="-128"/>
              </a:rPr>
              <a:t>des activités</a:t>
            </a:r>
            <a:r>
              <a:rPr lang="fr-FR" sz="1800" dirty="0" smtClean="0">
                <a:ea typeface="ＭＳ Ｐゴシック" charset="-128"/>
              </a:rPr>
              <a:t> </a:t>
            </a:r>
            <a:r>
              <a:rPr lang="fr-FR" sz="1800" b="1" dirty="0" smtClean="0">
                <a:ea typeface="ＭＳ Ｐゴシック" charset="-128"/>
              </a:rPr>
              <a:t>liées </a:t>
            </a:r>
            <a:r>
              <a:rPr lang="fr-FR" sz="1800" dirty="0" smtClean="0">
                <a:ea typeface="ＭＳ Ｐゴシック" charset="-128"/>
              </a:rPr>
              <a:t>ou </a:t>
            </a:r>
            <a:r>
              <a:rPr lang="fr-FR" sz="1800" b="1" dirty="0" smtClean="0">
                <a:ea typeface="ＭＳ Ｐゴシック" charset="-128"/>
              </a:rPr>
              <a:t>complémentaires au catéchisme.</a:t>
            </a:r>
          </a:p>
          <a:p>
            <a:pPr marL="1752600" lvl="3" indent="-381000" eaLnBrk="1" hangingPunct="1">
              <a:buClr>
                <a:srgbClr val="FF9933"/>
              </a:buClr>
            </a:pPr>
            <a:r>
              <a:rPr lang="fr-FR" sz="1800" dirty="0" smtClean="0">
                <a:ea typeface="ＭＳ Ｐゴシック" charset="-128"/>
              </a:rPr>
              <a:t>1.1 </a:t>
            </a:r>
            <a:r>
              <a:rPr lang="fr-FR" sz="1800" u="sng" dirty="0" smtClean="0">
                <a:ea typeface="ＭＳ Ｐゴシック" charset="-128"/>
              </a:rPr>
              <a:t>L’explicitant</a:t>
            </a:r>
            <a:r>
              <a:rPr lang="fr-FR" sz="1800" dirty="0" smtClean="0">
                <a:ea typeface="ＭＳ Ｐゴシック" charset="-128"/>
              </a:rPr>
              <a:t>/ le prolongeant, avec des méthodes actives </a:t>
            </a:r>
          </a:p>
          <a:p>
            <a:pPr marL="1752600" lvl="3" indent="-381000" eaLnBrk="1" hangingPunct="1">
              <a:buClr>
                <a:srgbClr val="FF9933"/>
              </a:buClr>
              <a:buFont typeface="Arial" pitchFamily="34" charset="0"/>
              <a:buChar char="•"/>
            </a:pPr>
            <a:r>
              <a:rPr lang="fr-FR" sz="1800" dirty="0" smtClean="0">
                <a:ea typeface="ＭＳ Ｐゴシック" charset="-128"/>
              </a:rPr>
              <a:t>1.2 </a:t>
            </a:r>
            <a:r>
              <a:rPr lang="fr-FR" sz="1800" u="sng" dirty="0" smtClean="0">
                <a:ea typeface="ＭＳ Ｐゴシック" charset="-128"/>
              </a:rPr>
              <a:t>Le facilitant </a:t>
            </a:r>
            <a:r>
              <a:rPr lang="fr-FR" sz="1800" dirty="0" smtClean="0">
                <a:ea typeface="ＭＳ Ｐゴシック" charset="-128"/>
              </a:rPr>
              <a:t> </a:t>
            </a:r>
            <a:r>
              <a:rPr lang="fr-FR" sz="1800" i="1" dirty="0" smtClean="0">
                <a:ea typeface="ＭＳ Ｐゴシック" charset="-128"/>
              </a:rPr>
              <a:t>matériellement, </a:t>
            </a:r>
          </a:p>
          <a:p>
            <a:pPr marL="1752600" lvl="3" indent="-381000" eaLnBrk="1" hangingPunct="1">
              <a:buClr>
                <a:srgbClr val="FF9933"/>
              </a:buClr>
            </a:pPr>
            <a:r>
              <a:rPr lang="fr-FR" sz="1800" dirty="0" smtClean="0">
                <a:ea typeface="ＭＳ Ｐゴシック" charset="-128"/>
              </a:rPr>
              <a:t>1.3 </a:t>
            </a:r>
            <a:r>
              <a:rPr lang="fr-FR" sz="1800" u="sng" dirty="0" smtClean="0">
                <a:ea typeface="ＭＳ Ｐゴシック" charset="-128"/>
              </a:rPr>
              <a:t>Le complétant</a:t>
            </a:r>
            <a:r>
              <a:rPr lang="fr-FR" sz="1800" dirty="0" smtClean="0">
                <a:ea typeface="ＭＳ Ｐゴシック" charset="-128"/>
              </a:rPr>
              <a:t>, en restant hors du champ réglementaire des Accueils de Loisirs</a:t>
            </a:r>
          </a:p>
          <a:p>
            <a:pPr marL="1752600" lvl="3" indent="-381000" eaLnBrk="1" hangingPunct="1">
              <a:buFont typeface="Wingdings" charset="2"/>
              <a:buNone/>
            </a:pPr>
            <a:endParaRPr lang="fr-FR" sz="1800" dirty="0" smtClean="0">
              <a:ea typeface="ＭＳ Ｐゴシック" charset="-128"/>
            </a:endParaRPr>
          </a:p>
          <a:p>
            <a:pPr marL="971550" lvl="1" indent="-514350" eaLnBrk="1" hangingPunct="1">
              <a:buFont typeface="Wingdings" charset="2"/>
              <a:buNone/>
            </a:pPr>
            <a:r>
              <a:rPr lang="fr-FR" sz="1800" dirty="0" smtClean="0">
                <a:ea typeface="ＭＳ Ｐゴシック" charset="-128"/>
              </a:rPr>
              <a:t>        2) Soit la finalité spécifique  est d’éduquer les enfants par l’animation, en leur proposant une </a:t>
            </a:r>
            <a:r>
              <a:rPr lang="fr-FR" sz="1800" b="1" dirty="0" smtClean="0">
                <a:ea typeface="ＭＳ Ｐゴシック" charset="-128"/>
              </a:rPr>
              <a:t>pluralité d’ activités éducatives organisées  </a:t>
            </a:r>
            <a:r>
              <a:rPr lang="fr-FR" sz="1800" dirty="0" smtClean="0">
                <a:ea typeface="ＭＳ Ｐゴシック" charset="-128"/>
              </a:rPr>
              <a:t>: vers  un « Accueil de Loisirs  » réglementé</a:t>
            </a:r>
          </a:p>
          <a:p>
            <a:pPr marL="971550" lvl="1" indent="-514350" eaLnBrk="1" hangingPunct="1">
              <a:buFont typeface="Wingdings" charset="2"/>
              <a:buNone/>
            </a:pPr>
            <a:endParaRPr lang="fr-FR" sz="1800" dirty="0" smtClean="0">
              <a:ea typeface="ＭＳ Ｐゴシック" charset="-128"/>
            </a:endParaRPr>
          </a:p>
          <a:p>
            <a:pPr marL="971550" lvl="1" indent="-514350" eaLnBrk="1" hangingPunct="1">
              <a:buFont typeface="Wingdings" charset="2"/>
              <a:buNone/>
            </a:pPr>
            <a:r>
              <a:rPr lang="fr-FR" sz="1800" dirty="0" smtClean="0">
                <a:ea typeface="ＭＳ Ｐゴシック" charset="-128"/>
              </a:rPr>
              <a:t>       3) Soit enfin la finalité est plus large : </a:t>
            </a:r>
            <a:r>
              <a:rPr lang="fr-FR" sz="1800" b="1" dirty="0" smtClean="0">
                <a:ea typeface="ＭＳ Ｐゴシック" charset="-128"/>
              </a:rPr>
              <a:t>réunir dans un espace d’accueil paroissial </a:t>
            </a:r>
            <a:r>
              <a:rPr lang="fr-FR" sz="1800" dirty="0" smtClean="0">
                <a:ea typeface="ＭＳ Ｐゴシック" charset="-128"/>
              </a:rPr>
              <a:t> (maison), </a:t>
            </a:r>
            <a:r>
              <a:rPr lang="fr-FR" sz="1800" b="1" dirty="0" smtClean="0">
                <a:ea typeface="ＭＳ Ｐゴシック" charset="-128"/>
              </a:rPr>
              <a:t>plusieurs associations et mouvements </a:t>
            </a:r>
          </a:p>
        </p:txBody>
      </p:sp>
      <p:sp>
        <p:nvSpPr>
          <p:cNvPr id="5" name="Ellipse 4"/>
          <p:cNvSpPr/>
          <p:nvPr/>
        </p:nvSpPr>
        <p:spPr>
          <a:xfrm>
            <a:off x="71435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Ellipse 5"/>
          <p:cNvSpPr/>
          <p:nvPr/>
        </p:nvSpPr>
        <p:spPr>
          <a:xfrm>
            <a:off x="2714620"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714884"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 xmlns:p14="http://schemas.microsoft.com/office/powerpoint/2010/main" val="52482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Ellipse 7"/>
          <p:cNvSpPr/>
          <p:nvPr/>
        </p:nvSpPr>
        <p:spPr>
          <a:xfrm>
            <a:off x="357166"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2643182"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11"/>
          <p:cNvSpPr>
            <a:spLocks noGrp="1" noChangeArrowheads="1"/>
          </p:cNvSpPr>
          <p:nvPr>
            <p:ph type="sldNum" sz="quarter" idx="12"/>
          </p:nvPr>
        </p:nvSpPr>
        <p:spPr>
          <a:ln/>
        </p:spPr>
        <p:txBody>
          <a:bodyPr/>
          <a:lstStyle/>
          <a:p>
            <a:fld id="{3885F78F-8EC2-4B0A-A255-8B678AC45612}" type="slidenum">
              <a:rPr lang="fr-FR"/>
              <a:pPr/>
              <a:t>4</a:t>
            </a:fld>
            <a:endParaRPr lang="fr-FR"/>
          </a:p>
        </p:txBody>
      </p:sp>
      <p:sp>
        <p:nvSpPr>
          <p:cNvPr id="16385" name="Rectangle 2"/>
          <p:cNvSpPr>
            <a:spLocks noGrp="1" noChangeArrowheads="1"/>
          </p:cNvSpPr>
          <p:nvPr>
            <p:ph type="title"/>
          </p:nvPr>
        </p:nvSpPr>
        <p:spPr>
          <a:xfrm>
            <a:off x="428604" y="1928794"/>
            <a:ext cx="6172200" cy="1919817"/>
          </a:xfrm>
        </p:spPr>
        <p:txBody>
          <a:bodyPr/>
          <a:lstStyle/>
          <a:p>
            <a:pPr eaLnBrk="1" hangingPunct="1"/>
            <a:r>
              <a:rPr lang="fr-FR" sz="2800" b="1" dirty="0" smtClean="0">
                <a:ea typeface="ＭＳ Ｐゴシック" charset="-128"/>
                <a:cs typeface="ＭＳ Ｐゴシック" charset="-128"/>
              </a:rPr>
              <a:t> </a:t>
            </a:r>
            <a:r>
              <a:rPr lang="fr-FR" sz="2000" b="1" dirty="0" smtClean="0">
                <a:ea typeface="ＭＳ Ｐゴシック" charset="-128"/>
                <a:cs typeface="ＭＳ Ｐゴシック" charset="-128"/>
              </a:rPr>
              <a:t>1) La finalité est d’organiser des activités liées ou complémentaires au catéchisme</a:t>
            </a:r>
            <a:r>
              <a:rPr lang="fr-FR" sz="2000" dirty="0" smtClean="0">
                <a:ea typeface="ＭＳ Ｐゴシック" charset="-128"/>
                <a:cs typeface="ＭＳ Ｐゴシック" charset="-128"/>
              </a:rPr>
              <a:t/>
            </a:r>
            <a:br>
              <a:rPr lang="fr-FR" sz="2000" dirty="0" smtClean="0">
                <a:ea typeface="ＭＳ Ｐゴシック" charset="-128"/>
                <a:cs typeface="ＭＳ Ｐゴシック" charset="-128"/>
              </a:rPr>
            </a:br>
            <a:r>
              <a:rPr lang="fr-FR" sz="2000" dirty="0" smtClean="0">
                <a:ea typeface="ＭＳ Ｐゴシック" charset="-128"/>
                <a:cs typeface="ＭＳ Ｐゴシック" charset="-128"/>
              </a:rPr>
              <a:t/>
            </a:r>
            <a:br>
              <a:rPr lang="fr-FR" sz="2000" dirty="0" smtClean="0">
                <a:ea typeface="ＭＳ Ｐゴシック" charset="-128"/>
                <a:cs typeface="ＭＳ Ｐゴシック" charset="-128"/>
              </a:rPr>
            </a:br>
            <a:r>
              <a:rPr lang="fr-FR" sz="2000" dirty="0" smtClean="0">
                <a:ea typeface="ＭＳ Ｐゴシック" charset="-128"/>
                <a:cs typeface="ＭＳ Ｐゴシック" charset="-128"/>
              </a:rPr>
              <a:t> </a:t>
            </a:r>
            <a:r>
              <a:rPr lang="fr-FR" sz="2000" b="1" dirty="0" smtClean="0">
                <a:ea typeface="ＭＳ Ｐゴシック" charset="-128"/>
                <a:cs typeface="ＭＳ Ｐゴシック" charset="-128"/>
              </a:rPr>
              <a:t>1.1 Activités /méthodes explicitant/prolongeant le catéchisme</a:t>
            </a:r>
            <a:r>
              <a:rPr lang="fr-FR" dirty="0" smtClean="0">
                <a:ea typeface="ＭＳ Ｐゴシック" charset="-128"/>
                <a:cs typeface="ＭＳ Ｐゴシック" charset="-128"/>
              </a:rPr>
              <a:t/>
            </a:r>
            <a:br>
              <a:rPr lang="fr-FR" dirty="0" smtClean="0">
                <a:ea typeface="ＭＳ Ｐゴシック" charset="-128"/>
                <a:cs typeface="ＭＳ Ｐゴシック" charset="-128"/>
              </a:rPr>
            </a:br>
            <a:endParaRPr lang="fr-FR" sz="1900" i="1" dirty="0" smtClean="0">
              <a:ea typeface="ＭＳ Ｐゴシック" charset="-128"/>
              <a:cs typeface="ＭＳ Ｐゴシック" charset="-128"/>
            </a:endParaRPr>
          </a:p>
        </p:txBody>
      </p:sp>
      <p:sp>
        <p:nvSpPr>
          <p:cNvPr id="16386" name="Rectangle 3"/>
          <p:cNvSpPr>
            <a:spLocks noGrp="1" noChangeArrowheads="1"/>
          </p:cNvSpPr>
          <p:nvPr>
            <p:ph idx="1"/>
          </p:nvPr>
        </p:nvSpPr>
        <p:spPr>
          <a:xfrm>
            <a:off x="357166" y="3357554"/>
            <a:ext cx="6172200" cy="4572000"/>
          </a:xfrm>
        </p:spPr>
        <p:txBody>
          <a:bodyPr/>
          <a:lstStyle/>
          <a:p>
            <a:pPr eaLnBrk="1" hangingPunct="1">
              <a:lnSpc>
                <a:spcPct val="80000"/>
              </a:lnSpc>
              <a:buClr>
                <a:srgbClr val="FF9933"/>
              </a:buClr>
              <a:buFont typeface="Wingdings" charset="2"/>
              <a:buNone/>
            </a:pPr>
            <a:endParaRPr lang="fr-FR" sz="2000" dirty="0" smtClean="0">
              <a:ea typeface="ＭＳ Ｐゴシック" charset="-128"/>
              <a:cs typeface="ＭＳ Ｐゴシック" charset="-128"/>
            </a:endParaRPr>
          </a:p>
          <a:p>
            <a:pPr lvl="1" eaLnBrk="1" hangingPunct="1">
              <a:lnSpc>
                <a:spcPct val="80000"/>
              </a:lnSpc>
              <a:buClr>
                <a:srgbClr val="FF9933"/>
              </a:buClr>
            </a:pPr>
            <a:r>
              <a:rPr lang="fr-FR" sz="1900" dirty="0" smtClean="0">
                <a:ea typeface="ＭＳ Ｐゴシック" charset="-128"/>
              </a:rPr>
              <a:t>Activités utilisées dans la formation religieuse adaptée à des enfants (ex: théâtre biblique, dessins, chants etc.)</a:t>
            </a:r>
          </a:p>
          <a:p>
            <a:pPr lvl="1" eaLnBrk="1" hangingPunct="1">
              <a:lnSpc>
                <a:spcPct val="80000"/>
              </a:lnSpc>
              <a:buClr>
                <a:srgbClr val="FF9933"/>
              </a:buClr>
            </a:pPr>
            <a:r>
              <a:rPr lang="fr-FR" sz="1900" dirty="0" smtClean="0">
                <a:ea typeface="ＭＳ Ｐゴシック" charset="-128"/>
              </a:rPr>
              <a:t>Séjours  cultuels, retraites, sorties …</a:t>
            </a:r>
          </a:p>
          <a:p>
            <a:pPr lvl="1" eaLnBrk="1" hangingPunct="1">
              <a:lnSpc>
                <a:spcPct val="80000"/>
              </a:lnSpc>
              <a:buClr>
                <a:srgbClr val="FF9933"/>
              </a:buClr>
            </a:pPr>
            <a:r>
              <a:rPr lang="fr-FR" sz="1900" dirty="0" smtClean="0">
                <a:ea typeface="ＭＳ Ｐゴシック" charset="-128"/>
              </a:rPr>
              <a:t>Rassemblements/voyages ….pèlerinages </a:t>
            </a:r>
            <a:r>
              <a:rPr lang="fr-FR" sz="1900" dirty="0" err="1" smtClean="0">
                <a:ea typeface="ＭＳ Ｐゴシック" charset="-128"/>
              </a:rPr>
              <a:t>etc</a:t>
            </a:r>
            <a:endParaRPr lang="fr-FR" sz="1900" dirty="0" smtClean="0">
              <a:ea typeface="ＭＳ Ｐゴシック" charset="-128"/>
            </a:endParaRPr>
          </a:p>
          <a:p>
            <a:pPr lvl="1" eaLnBrk="1" hangingPunct="1">
              <a:lnSpc>
                <a:spcPct val="80000"/>
              </a:lnSpc>
              <a:buClr>
                <a:srgbClr val="FF9933"/>
              </a:buClr>
              <a:buFont typeface="Wingdings" charset="2"/>
              <a:buNone/>
            </a:pPr>
            <a:endParaRPr lang="fr-FR" sz="2000" dirty="0" smtClean="0">
              <a:ea typeface="ＭＳ Ｐゴシック" charset="-128"/>
            </a:endParaRPr>
          </a:p>
          <a:p>
            <a:pPr lvl="1" eaLnBrk="1" hangingPunct="1">
              <a:lnSpc>
                <a:spcPct val="80000"/>
              </a:lnSpc>
              <a:buClr>
                <a:srgbClr val="FF9933"/>
              </a:buClr>
              <a:buFont typeface="Wingdings" charset="2"/>
              <a:buNone/>
            </a:pPr>
            <a:endParaRPr lang="fr-FR" sz="2000" dirty="0" smtClean="0">
              <a:ea typeface="ＭＳ Ｐゴシック" charset="-128"/>
            </a:endParaRPr>
          </a:p>
          <a:p>
            <a:pPr eaLnBrk="1" hangingPunct="1">
              <a:lnSpc>
                <a:spcPct val="80000"/>
              </a:lnSpc>
              <a:buClr>
                <a:srgbClr val="FF9933"/>
              </a:buClr>
              <a:buFont typeface="Wingdings" charset="2"/>
              <a:buNone/>
            </a:pPr>
            <a:r>
              <a:rPr lang="fr-FR" sz="1900" i="1" dirty="0" smtClean="0">
                <a:ea typeface="ＭＳ Ｐゴシック" charset="-128"/>
                <a:cs typeface="ＭＳ Ｐゴシック" charset="-128"/>
              </a:rPr>
              <a:t>	</a:t>
            </a:r>
          </a:p>
          <a:p>
            <a:pPr eaLnBrk="1" hangingPunct="1">
              <a:lnSpc>
                <a:spcPct val="80000"/>
              </a:lnSpc>
              <a:buClr>
                <a:srgbClr val="FF9933"/>
              </a:buClr>
              <a:buFont typeface="Wingdings" charset="2"/>
              <a:buNone/>
            </a:pPr>
            <a:r>
              <a:rPr lang="fr-FR" sz="1900" i="1" dirty="0" smtClean="0">
                <a:ea typeface="ＭＳ Ｐゴシック" charset="-128"/>
                <a:cs typeface="ＭＳ Ｐゴシック" charset="-128"/>
              </a:rPr>
              <a:t> </a:t>
            </a:r>
            <a:r>
              <a:rPr lang="fr-FR" sz="1800" i="1" dirty="0" smtClean="0">
                <a:ea typeface="ＭＳ Ｐゴシック" charset="-128"/>
                <a:cs typeface="ＭＳ Ｐゴシック" charset="-128"/>
              </a:rPr>
              <a:t>NB : Ces activités sont assimilables/accessoires au « cultuel »… car :</a:t>
            </a:r>
          </a:p>
          <a:p>
            <a:pPr lvl="1" eaLnBrk="1" hangingPunct="1">
              <a:lnSpc>
                <a:spcPct val="80000"/>
              </a:lnSpc>
              <a:buClr>
                <a:srgbClr val="FF9933"/>
              </a:buClr>
            </a:pPr>
            <a:r>
              <a:rPr lang="fr-FR" sz="1800" i="1" dirty="0" smtClean="0">
                <a:ea typeface="ＭＳ Ｐゴシック" charset="-128"/>
              </a:rPr>
              <a:t>L’ objet/finalité/connotation principale reste religieuse</a:t>
            </a:r>
          </a:p>
          <a:p>
            <a:pPr lvl="1" eaLnBrk="1" hangingPunct="1">
              <a:lnSpc>
                <a:spcPct val="80000"/>
              </a:lnSpc>
              <a:buClr>
                <a:srgbClr val="FF9933"/>
              </a:buClr>
            </a:pPr>
            <a:r>
              <a:rPr lang="fr-FR" sz="1800" i="1" dirty="0" smtClean="0">
                <a:ea typeface="ＭＳ Ｐゴシック" charset="-128"/>
              </a:rPr>
              <a:t>Supervision d’un prêtre ou d’un responsable de catéchèse </a:t>
            </a:r>
          </a:p>
          <a:p>
            <a:pPr lvl="1" eaLnBrk="1" hangingPunct="1">
              <a:lnSpc>
                <a:spcPct val="80000"/>
              </a:lnSpc>
              <a:buClr>
                <a:srgbClr val="FF9933"/>
              </a:buClr>
              <a:buFont typeface="Wingdings" charset="2"/>
              <a:buNone/>
            </a:pPr>
            <a:endParaRPr lang="fr-FR" sz="2200" dirty="0" smtClean="0">
              <a:ea typeface="ＭＳ Ｐゴシック" charset="-128"/>
            </a:endParaRPr>
          </a:p>
          <a:p>
            <a:pPr lvl="1" eaLnBrk="1" hangingPunct="1">
              <a:lnSpc>
                <a:spcPct val="80000"/>
              </a:lnSpc>
              <a:buClr>
                <a:srgbClr val="FF9933"/>
              </a:buClr>
              <a:buFont typeface="Wingdings" charset="2"/>
              <a:buNone/>
            </a:pPr>
            <a:endParaRPr lang="fr-FR" sz="2200" dirty="0" smtClean="0">
              <a:ea typeface="ＭＳ Ｐゴシック" charset="-128"/>
            </a:endParaRPr>
          </a:p>
          <a:p>
            <a:pPr lvl="1" eaLnBrk="1" hangingPunct="1">
              <a:lnSpc>
                <a:spcPct val="80000"/>
              </a:lnSpc>
              <a:buClr>
                <a:srgbClr val="FF9933"/>
              </a:buClr>
              <a:buFont typeface="Wingdings" charset="2"/>
              <a:buNone/>
            </a:pPr>
            <a:r>
              <a:rPr lang="fr-FR" sz="1800" i="1" dirty="0" smtClean="0">
                <a:ea typeface="ＭＳ Ｐゴシック" charset="-128"/>
              </a:rPr>
              <a:t>	</a:t>
            </a:r>
          </a:p>
          <a:p>
            <a:pPr lvl="1" eaLnBrk="1" hangingPunct="1">
              <a:lnSpc>
                <a:spcPct val="80000"/>
              </a:lnSpc>
              <a:buClr>
                <a:srgbClr val="FF9933"/>
              </a:buClr>
            </a:pPr>
            <a:endParaRPr lang="fr-FR" sz="2200" dirty="0" smtClean="0">
              <a:ea typeface="ＭＳ Ｐゴシック" charset="-128"/>
            </a:endParaRPr>
          </a:p>
          <a:p>
            <a:pPr lvl="1" eaLnBrk="1" hangingPunct="1">
              <a:lnSpc>
                <a:spcPct val="80000"/>
              </a:lnSpc>
              <a:buClr>
                <a:srgbClr val="FF9933"/>
              </a:buClr>
            </a:pPr>
            <a:endParaRPr lang="fr-FR" sz="2200" dirty="0" smtClean="0">
              <a:ea typeface="ＭＳ Ｐゴシック" charset="-128"/>
            </a:endParaRPr>
          </a:p>
          <a:p>
            <a:pPr eaLnBrk="1" hangingPunct="1">
              <a:lnSpc>
                <a:spcPct val="80000"/>
              </a:lnSpc>
              <a:buClr>
                <a:srgbClr val="FF9933"/>
              </a:buClr>
            </a:pPr>
            <a:endParaRPr lang="fr-FR" sz="2400" dirty="0" smtClean="0">
              <a:ea typeface="ＭＳ Ｐゴシック" charset="-128"/>
              <a:cs typeface="ＭＳ Ｐゴシック" charset="-128"/>
            </a:endParaRPr>
          </a:p>
          <a:p>
            <a:pPr lvl="1" eaLnBrk="1" hangingPunct="1">
              <a:lnSpc>
                <a:spcPct val="80000"/>
              </a:lnSpc>
              <a:buClr>
                <a:srgbClr val="FF9933"/>
              </a:buClr>
              <a:buFont typeface="Wingdings" charset="2"/>
              <a:buNone/>
            </a:pPr>
            <a:endParaRPr lang="fr-FR" sz="2200" dirty="0" smtClean="0">
              <a:ea typeface="ＭＳ Ｐゴシック" charset="-128"/>
            </a:endParaRPr>
          </a:p>
        </p:txBody>
      </p:sp>
      <p:sp>
        <p:nvSpPr>
          <p:cNvPr id="9" name="Ellipse 8"/>
          <p:cNvSpPr/>
          <p:nvPr/>
        </p:nvSpPr>
        <p:spPr>
          <a:xfrm>
            <a:off x="4714884" y="285720"/>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ZoneTexte 9"/>
          <p:cNvSpPr txBox="1"/>
          <p:nvPr/>
        </p:nvSpPr>
        <p:spPr>
          <a:xfrm>
            <a:off x="214290" y="8072462"/>
            <a:ext cx="4357718" cy="341632"/>
          </a:xfrm>
          <a:prstGeom prst="rect">
            <a:avLst/>
          </a:prstGeom>
          <a:noFill/>
          <a:ln>
            <a:solidFill>
              <a:srgbClr val="FF9933"/>
            </a:solidFill>
          </a:ln>
          <a:effectLst>
            <a:glow rad="63500">
              <a:schemeClr val="accent4">
                <a:satMod val="175000"/>
                <a:alpha val="40000"/>
              </a:schemeClr>
            </a:glow>
          </a:effectLst>
        </p:spPr>
        <p:txBody>
          <a:bodyPr wrap="square">
            <a:spAutoFit/>
          </a:bodyPr>
          <a:lstStyle/>
          <a:p>
            <a:pPr marL="812800" lvl="1" indent="-812800" algn="ctr">
              <a:lnSpc>
                <a:spcPct val="90000"/>
              </a:lnSpc>
              <a:defRPr/>
            </a:pPr>
            <a:r>
              <a:rPr lang="fr-FR" sz="1800" i="1" dirty="0">
                <a:ea typeface="+mn-ea"/>
                <a:cs typeface="Arial" charset="0"/>
              </a:rPr>
              <a:t>Elles ne sont pas réglementées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11"/>
          <p:cNvSpPr>
            <a:spLocks noGrp="1" noChangeArrowheads="1"/>
          </p:cNvSpPr>
          <p:nvPr>
            <p:ph type="sldNum" sz="quarter" idx="12"/>
          </p:nvPr>
        </p:nvSpPr>
        <p:spPr>
          <a:ln/>
        </p:spPr>
        <p:txBody>
          <a:bodyPr/>
          <a:lstStyle/>
          <a:p>
            <a:fld id="{8FD7D784-4367-42E8-ACD8-D362742E72C9}" type="slidenum">
              <a:rPr lang="fr-FR"/>
              <a:pPr/>
              <a:t>5</a:t>
            </a:fld>
            <a:endParaRPr lang="fr-FR"/>
          </a:p>
        </p:txBody>
      </p:sp>
      <p:sp>
        <p:nvSpPr>
          <p:cNvPr id="17409" name="Rectangle 2"/>
          <p:cNvSpPr>
            <a:spLocks noGrp="1" noChangeArrowheads="1"/>
          </p:cNvSpPr>
          <p:nvPr>
            <p:ph type="title"/>
          </p:nvPr>
        </p:nvSpPr>
        <p:spPr>
          <a:xfrm>
            <a:off x="357166" y="1785918"/>
            <a:ext cx="6172200" cy="1524000"/>
          </a:xfrm>
        </p:spPr>
        <p:txBody>
          <a:bodyPr/>
          <a:lstStyle/>
          <a:p>
            <a:pPr eaLnBrk="1" hangingPunct="1"/>
            <a:r>
              <a:rPr lang="fr-FR" sz="2000" b="1" dirty="0" smtClean="0">
                <a:ea typeface="ＭＳ Ｐゴシック" charset="-128"/>
                <a:cs typeface="ＭＳ Ｐゴシック" charset="-128"/>
              </a:rPr>
              <a:t>1.2  Modalités facilitant matériellement le catéchisme</a:t>
            </a:r>
            <a:r>
              <a:rPr lang="fr-FR" dirty="0" smtClean="0">
                <a:ea typeface="ＭＳ Ｐゴシック" charset="-128"/>
                <a:cs typeface="ＭＳ Ｐゴシック" charset="-128"/>
              </a:rPr>
              <a:t/>
            </a:r>
            <a:br>
              <a:rPr lang="fr-FR" dirty="0" smtClean="0">
                <a:ea typeface="ＭＳ Ｐゴシック" charset="-128"/>
                <a:cs typeface="ＭＳ Ｐゴシック" charset="-128"/>
              </a:rPr>
            </a:br>
            <a:r>
              <a:rPr lang="fr-FR" dirty="0" smtClean="0">
                <a:ea typeface="ＭＳ Ｐゴシック" charset="-128"/>
                <a:cs typeface="ＭＳ Ｐゴシック" charset="-128"/>
              </a:rPr>
              <a:t> </a:t>
            </a:r>
            <a:endParaRPr lang="fr-FR" sz="1900" i="1" dirty="0" smtClean="0">
              <a:ea typeface="ＭＳ Ｐゴシック" charset="-128"/>
              <a:cs typeface="ＭＳ Ｐゴシック" charset="-128"/>
            </a:endParaRPr>
          </a:p>
        </p:txBody>
      </p:sp>
      <p:sp>
        <p:nvSpPr>
          <p:cNvPr id="17410" name="Rectangle 3"/>
          <p:cNvSpPr>
            <a:spLocks noGrp="1" noChangeArrowheads="1"/>
          </p:cNvSpPr>
          <p:nvPr>
            <p:ph idx="1"/>
          </p:nvPr>
        </p:nvSpPr>
        <p:spPr>
          <a:xfrm>
            <a:off x="357166" y="3357554"/>
            <a:ext cx="6172200" cy="4572000"/>
          </a:xfrm>
        </p:spPr>
        <p:txBody>
          <a:bodyPr/>
          <a:lstStyle/>
          <a:p>
            <a:pPr eaLnBrk="1" hangingPunct="1">
              <a:lnSpc>
                <a:spcPct val="90000"/>
              </a:lnSpc>
              <a:buClr>
                <a:srgbClr val="FF9933"/>
              </a:buClr>
            </a:pPr>
            <a:r>
              <a:rPr lang="fr-FR" sz="1800" dirty="0" smtClean="0">
                <a:ea typeface="ＭＳ Ｐゴシック" charset="-128"/>
                <a:cs typeface="ＭＳ Ｐゴシック" charset="-128"/>
              </a:rPr>
              <a:t>Accueil des enfants (avant/après le catéchisme)</a:t>
            </a:r>
          </a:p>
          <a:p>
            <a:pPr eaLnBrk="1" hangingPunct="1">
              <a:lnSpc>
                <a:spcPct val="90000"/>
              </a:lnSpc>
              <a:buClr>
                <a:srgbClr val="FF9933"/>
              </a:buClr>
            </a:pPr>
            <a:r>
              <a:rPr lang="fr-FR" sz="1800" dirty="0" smtClean="0">
                <a:ea typeface="ＭＳ Ｐゴシック" charset="-128"/>
                <a:cs typeface="ＭＳ Ｐゴシック" charset="-128"/>
              </a:rPr>
              <a:t>Temps libre (récréation, goûter…)</a:t>
            </a:r>
          </a:p>
          <a:p>
            <a:pPr eaLnBrk="1" hangingPunct="1">
              <a:lnSpc>
                <a:spcPct val="90000"/>
              </a:lnSpc>
              <a:buClr>
                <a:srgbClr val="FF9933"/>
              </a:buClr>
            </a:pPr>
            <a:r>
              <a:rPr lang="fr-FR" sz="1800" dirty="0" smtClean="0">
                <a:ea typeface="ＭＳ Ｐゴシック" charset="-128"/>
                <a:cs typeface="ＭＳ Ｐゴシック" charset="-128"/>
              </a:rPr>
              <a:t>Jeux/matériels.. mis à disposition (livres ordinateur, ballons etc.)…sans objet  ou activités éducatives organisées</a:t>
            </a:r>
          </a:p>
          <a:p>
            <a:pPr eaLnBrk="1" hangingPunct="1">
              <a:lnSpc>
                <a:spcPct val="90000"/>
              </a:lnSpc>
              <a:buClr>
                <a:srgbClr val="FF9933"/>
              </a:buClr>
            </a:pPr>
            <a:endParaRPr lang="fr-FR" sz="1800" dirty="0" smtClean="0">
              <a:ea typeface="ＭＳ Ｐゴシック" charset="-128"/>
              <a:cs typeface="ＭＳ Ｐゴシック" charset="-128"/>
            </a:endParaRPr>
          </a:p>
          <a:p>
            <a:pPr eaLnBrk="1" hangingPunct="1">
              <a:lnSpc>
                <a:spcPct val="90000"/>
              </a:lnSpc>
              <a:buClr>
                <a:srgbClr val="FF9933"/>
              </a:buClr>
              <a:buFont typeface="Wingdings" charset="2"/>
              <a:buNone/>
            </a:pPr>
            <a:endParaRPr lang="fr-FR" sz="1800" dirty="0" smtClean="0">
              <a:ea typeface="ＭＳ Ｐゴシック" charset="-128"/>
              <a:cs typeface="ＭＳ Ｐゴシック" charset="-128"/>
            </a:endParaRPr>
          </a:p>
          <a:p>
            <a:pPr eaLnBrk="1" hangingPunct="1">
              <a:lnSpc>
                <a:spcPct val="90000"/>
              </a:lnSpc>
              <a:buClr>
                <a:srgbClr val="FF9933"/>
              </a:buClr>
              <a:buFont typeface="Wingdings" charset="2"/>
              <a:buNone/>
            </a:pPr>
            <a:endParaRPr lang="fr-FR" sz="1800" dirty="0" smtClean="0">
              <a:ea typeface="ＭＳ Ｐゴシック" charset="-128"/>
              <a:cs typeface="ＭＳ Ｐゴシック" charset="-128"/>
            </a:endParaRPr>
          </a:p>
          <a:p>
            <a:pPr eaLnBrk="1" hangingPunct="1">
              <a:lnSpc>
                <a:spcPct val="90000"/>
              </a:lnSpc>
              <a:buClr>
                <a:srgbClr val="FF9933"/>
              </a:buClr>
              <a:buFont typeface="Wingdings" charset="2"/>
              <a:buNone/>
            </a:pPr>
            <a:r>
              <a:rPr lang="fr-FR" sz="1800" i="1" dirty="0" smtClean="0">
                <a:ea typeface="ＭＳ Ｐゴシック" charset="-128"/>
                <a:cs typeface="ＭＳ Ｐゴシック" charset="-128"/>
              </a:rPr>
              <a:t>NB: Ces modalités accessoires (loisirs, moment de respiration) ne modifient pas le régime cultuel des activités principales</a:t>
            </a:r>
          </a:p>
          <a:p>
            <a:pPr eaLnBrk="1" hangingPunct="1">
              <a:lnSpc>
                <a:spcPct val="90000"/>
              </a:lnSpc>
              <a:buClr>
                <a:srgbClr val="FF9933"/>
              </a:buClr>
              <a:buFont typeface="Wingdings" charset="2"/>
              <a:buNone/>
            </a:pPr>
            <a:endParaRPr lang="fr-FR" sz="1900" i="1" dirty="0" smtClean="0">
              <a:ea typeface="ＭＳ Ｐゴシック" charset="-128"/>
              <a:cs typeface="ＭＳ Ｐゴシック" charset="-128"/>
            </a:endParaRPr>
          </a:p>
          <a:p>
            <a:pPr eaLnBrk="1" hangingPunct="1">
              <a:lnSpc>
                <a:spcPct val="90000"/>
              </a:lnSpc>
              <a:buClr>
                <a:srgbClr val="FF9933"/>
              </a:buClr>
              <a:buFont typeface="Wingdings" charset="2"/>
              <a:buNone/>
            </a:pPr>
            <a:endParaRPr lang="fr-FR" sz="1900" i="1" dirty="0" smtClean="0">
              <a:ea typeface="ＭＳ Ｐゴシック" charset="-128"/>
              <a:cs typeface="ＭＳ Ｐゴシック" charset="-128"/>
            </a:endParaRPr>
          </a:p>
          <a:p>
            <a:pPr eaLnBrk="1" hangingPunct="1">
              <a:lnSpc>
                <a:spcPct val="90000"/>
              </a:lnSpc>
              <a:buClr>
                <a:srgbClr val="FF9933"/>
              </a:buClr>
              <a:buFont typeface="Wingdings" charset="2"/>
              <a:buNone/>
            </a:pPr>
            <a:endParaRPr lang="fr-FR" sz="1900" i="1" dirty="0" smtClean="0">
              <a:ea typeface="ＭＳ Ｐゴシック" charset="-128"/>
              <a:cs typeface="ＭＳ Ｐゴシック" charset="-128"/>
            </a:endParaRPr>
          </a:p>
          <a:p>
            <a:pPr eaLnBrk="1" hangingPunct="1">
              <a:lnSpc>
                <a:spcPct val="90000"/>
              </a:lnSpc>
              <a:buClr>
                <a:srgbClr val="FF9933"/>
              </a:buClr>
              <a:buFont typeface="Wingdings" charset="2"/>
              <a:buNone/>
            </a:pPr>
            <a:endParaRPr lang="fr-FR" sz="1900" i="1" dirty="0" smtClean="0">
              <a:ea typeface="ＭＳ Ｐゴシック" charset="-128"/>
              <a:cs typeface="ＭＳ Ｐゴシック" charset="-128"/>
            </a:endParaRPr>
          </a:p>
          <a:p>
            <a:pPr eaLnBrk="1" hangingPunct="1">
              <a:lnSpc>
                <a:spcPct val="90000"/>
              </a:lnSpc>
              <a:buClr>
                <a:srgbClr val="FF9933"/>
              </a:buClr>
              <a:buFont typeface="Wingdings" charset="2"/>
              <a:buNone/>
            </a:pPr>
            <a:endParaRPr lang="fr-FR" sz="2000" i="1" dirty="0" smtClean="0">
              <a:ea typeface="ＭＳ Ｐゴシック" charset="-128"/>
              <a:cs typeface="ＭＳ Ｐゴシック" charset="-128"/>
            </a:endParaRPr>
          </a:p>
        </p:txBody>
      </p:sp>
      <p:sp>
        <p:nvSpPr>
          <p:cNvPr id="6" name="Ellipse 5"/>
          <p:cNvSpPr/>
          <p:nvPr/>
        </p:nvSpPr>
        <p:spPr>
          <a:xfrm>
            <a:off x="2500306"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643446"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357166"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 name="ZoneTexte 8"/>
          <p:cNvSpPr txBox="1"/>
          <p:nvPr/>
        </p:nvSpPr>
        <p:spPr>
          <a:xfrm>
            <a:off x="142852" y="7500958"/>
            <a:ext cx="4357718" cy="341632"/>
          </a:xfrm>
          <a:prstGeom prst="rect">
            <a:avLst/>
          </a:prstGeom>
          <a:noFill/>
          <a:ln>
            <a:solidFill>
              <a:srgbClr val="FF9933"/>
            </a:solidFill>
          </a:ln>
          <a:effectLst>
            <a:glow rad="63500">
              <a:schemeClr val="accent4">
                <a:satMod val="175000"/>
                <a:alpha val="40000"/>
              </a:schemeClr>
            </a:glow>
          </a:effectLst>
        </p:spPr>
        <p:txBody>
          <a:bodyPr wrap="square">
            <a:spAutoFit/>
          </a:bodyPr>
          <a:lstStyle/>
          <a:p>
            <a:pPr marL="812800" lvl="1" indent="-812800" algn="ctr">
              <a:lnSpc>
                <a:spcPct val="90000"/>
              </a:lnSpc>
              <a:defRPr/>
            </a:pPr>
            <a:r>
              <a:rPr lang="fr-FR" sz="1800" i="1" dirty="0">
                <a:ea typeface="+mn-ea"/>
                <a:cs typeface="Arial" charset="0"/>
              </a:rPr>
              <a:t>Elles ne sont pas réglementées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11"/>
          <p:cNvSpPr>
            <a:spLocks noGrp="1" noChangeArrowheads="1"/>
          </p:cNvSpPr>
          <p:nvPr>
            <p:ph type="sldNum" sz="quarter" idx="12"/>
          </p:nvPr>
        </p:nvSpPr>
        <p:spPr>
          <a:ln/>
        </p:spPr>
        <p:txBody>
          <a:bodyPr/>
          <a:lstStyle/>
          <a:p>
            <a:fld id="{93C938D6-EA1B-4FB6-A908-8BFCE0A2E91F}" type="slidenum">
              <a:rPr lang="fr-FR"/>
              <a:pPr/>
              <a:t>6</a:t>
            </a:fld>
            <a:endParaRPr lang="fr-FR"/>
          </a:p>
        </p:txBody>
      </p:sp>
      <p:sp>
        <p:nvSpPr>
          <p:cNvPr id="18433" name="Rectangle 4"/>
          <p:cNvSpPr>
            <a:spLocks noGrp="1" noChangeArrowheads="1"/>
          </p:cNvSpPr>
          <p:nvPr>
            <p:ph type="title"/>
          </p:nvPr>
        </p:nvSpPr>
        <p:spPr>
          <a:xfrm>
            <a:off x="357166" y="1857356"/>
            <a:ext cx="6161484" cy="1524000"/>
          </a:xfrm>
        </p:spPr>
        <p:txBody>
          <a:bodyPr/>
          <a:lstStyle/>
          <a:p>
            <a:pPr eaLnBrk="1" hangingPunct="1"/>
            <a:r>
              <a:rPr lang="fr-FR" sz="2000" b="1" dirty="0" smtClean="0">
                <a:ea typeface="ＭＳ Ｐゴシック" charset="-128"/>
                <a:cs typeface="ＭＳ Ｐゴシック" charset="-128"/>
              </a:rPr>
              <a:t>1.3 Des activités éducatives/ludiques hors activité de catéchèse</a:t>
            </a:r>
            <a:r>
              <a:rPr lang="fr-FR" sz="2800" b="1" dirty="0" smtClean="0">
                <a:ea typeface="ＭＳ Ｐゴシック" charset="-128"/>
                <a:cs typeface="ＭＳ Ｐゴシック" charset="-128"/>
              </a:rPr>
              <a:t/>
            </a:r>
            <a:br>
              <a:rPr lang="fr-FR" sz="2800" b="1" dirty="0" smtClean="0">
                <a:ea typeface="ＭＳ Ｐゴシック" charset="-128"/>
                <a:cs typeface="ＭＳ Ｐゴシック" charset="-128"/>
              </a:rPr>
            </a:br>
            <a:endParaRPr lang="fr-FR" sz="2800" b="1" dirty="0" smtClean="0">
              <a:ea typeface="ＭＳ Ｐゴシック" charset="-128"/>
              <a:cs typeface="ＭＳ Ｐゴシック" charset="-128"/>
            </a:endParaRPr>
          </a:p>
        </p:txBody>
      </p:sp>
      <p:sp>
        <p:nvSpPr>
          <p:cNvPr id="18434" name="Espace réservé du contenu 6"/>
          <p:cNvSpPr>
            <a:spLocks noGrp="1"/>
          </p:cNvSpPr>
          <p:nvPr>
            <p:ph idx="1"/>
          </p:nvPr>
        </p:nvSpPr>
        <p:spPr>
          <a:xfrm>
            <a:off x="589360" y="3429000"/>
            <a:ext cx="5979319" cy="5429251"/>
          </a:xfrm>
        </p:spPr>
        <p:txBody>
          <a:bodyPr/>
          <a:lstStyle/>
          <a:p>
            <a:pPr marL="812800" indent="-812800" eaLnBrk="1" hangingPunct="1">
              <a:lnSpc>
                <a:spcPct val="90000"/>
              </a:lnSpc>
              <a:buFontTx/>
              <a:buNone/>
            </a:pPr>
            <a:r>
              <a:rPr lang="fr-FR" sz="1800" dirty="0" smtClean="0">
                <a:ea typeface="ＭＳ Ｐゴシック" charset="-128"/>
                <a:cs typeface="ＭＳ Ｐゴシック" charset="-128"/>
              </a:rPr>
              <a:t>  I)       En raison de leur </a:t>
            </a:r>
            <a:r>
              <a:rPr lang="fr-FR" sz="1800" b="1" dirty="0" smtClean="0">
                <a:ea typeface="ＭＳ Ｐゴシック" charset="-128"/>
                <a:cs typeface="ＭＳ Ｐゴシック" charset="-128"/>
              </a:rPr>
              <a:t>contenu</a:t>
            </a:r>
            <a:r>
              <a:rPr lang="fr-FR" sz="1800" dirty="0" smtClean="0">
                <a:ea typeface="ＭＳ Ｐゴシック" charset="-128"/>
                <a:cs typeface="ＭＳ Ｐゴシック" charset="-128"/>
              </a:rPr>
              <a:t> hors champ réglementaire</a:t>
            </a:r>
          </a:p>
          <a:p>
            <a:pPr marL="812800" indent="-812800" eaLnBrk="1" hangingPunct="1">
              <a:lnSpc>
                <a:spcPct val="90000"/>
              </a:lnSpc>
              <a:buFontTx/>
              <a:buNone/>
            </a:pPr>
            <a:r>
              <a:rPr lang="fr-FR" sz="1800" dirty="0" smtClean="0">
                <a:ea typeface="ＭＳ Ｐゴシック" charset="-128"/>
                <a:cs typeface="ＭＳ Ｐゴシック" charset="-128"/>
              </a:rPr>
              <a:t>	ex  1 : un accueil n’ayant qu’une seule activité (ex: poterie)</a:t>
            </a:r>
          </a:p>
          <a:p>
            <a:pPr marL="812800" indent="-812800" eaLnBrk="1" hangingPunct="1">
              <a:lnSpc>
                <a:spcPct val="90000"/>
              </a:lnSpc>
              <a:buFontTx/>
              <a:buNone/>
            </a:pPr>
            <a:r>
              <a:rPr lang="fr-FR" sz="1800" dirty="0" smtClean="0">
                <a:ea typeface="ＭＳ Ｐゴシック" charset="-128"/>
                <a:cs typeface="ＭＳ Ｐゴシック" charset="-128"/>
              </a:rPr>
              <a:t>	ex 2 : un accueil proposant une palette de « cours » , avec différents enseignants successifs (ex: cours de peinture, suivi d’un cours de chant etc.)	</a:t>
            </a:r>
          </a:p>
          <a:p>
            <a:pPr marL="812800" indent="-812800" eaLnBrk="1" hangingPunct="1">
              <a:lnSpc>
                <a:spcPct val="90000"/>
              </a:lnSpc>
              <a:buFontTx/>
              <a:buNone/>
            </a:pPr>
            <a:endParaRPr lang="fr-FR" sz="1800" dirty="0" smtClean="0">
              <a:ea typeface="ＭＳ Ｐゴシック" charset="-128"/>
              <a:cs typeface="ＭＳ Ｐゴシック" charset="-128"/>
            </a:endParaRPr>
          </a:p>
          <a:p>
            <a:pPr marL="812800" indent="-812800" eaLnBrk="1" hangingPunct="1">
              <a:lnSpc>
                <a:spcPct val="90000"/>
              </a:lnSpc>
              <a:buFontTx/>
              <a:buNone/>
            </a:pPr>
            <a:r>
              <a:rPr lang="fr-FR" sz="1800" dirty="0" smtClean="0">
                <a:ea typeface="ＭＳ Ｐゴシック" charset="-128"/>
                <a:cs typeface="ＭＳ Ｐゴシック" charset="-128"/>
              </a:rPr>
              <a:t> II)       ou du fait que les « </a:t>
            </a:r>
            <a:r>
              <a:rPr lang="fr-FR" sz="1800" b="1" dirty="0" smtClean="0">
                <a:ea typeface="ＭＳ Ｐゴシック" charset="-128"/>
                <a:cs typeface="ＭＳ Ｐゴシック" charset="-128"/>
              </a:rPr>
              <a:t>seuils </a:t>
            </a:r>
            <a:r>
              <a:rPr lang="fr-FR" sz="1800" dirty="0" smtClean="0">
                <a:ea typeface="ＭＳ Ｐゴシック" charset="-128"/>
                <a:cs typeface="ＭＳ Ｐゴシック" charset="-128"/>
              </a:rPr>
              <a:t>réglementaires» ne sont </a:t>
            </a:r>
            <a:r>
              <a:rPr lang="fr-FR" sz="1800" b="1" dirty="0" smtClean="0">
                <a:ea typeface="ＭＳ Ｐゴシック" charset="-128"/>
                <a:cs typeface="ＭＳ Ｐゴシック" charset="-128"/>
              </a:rPr>
              <a:t>pas</a:t>
            </a:r>
            <a:r>
              <a:rPr lang="fr-FR" sz="1800" dirty="0" smtClean="0">
                <a:ea typeface="ＭＳ Ｐゴシック" charset="-128"/>
                <a:cs typeface="ＭＳ Ｐゴシック" charset="-128"/>
              </a:rPr>
              <a:t> </a:t>
            </a:r>
            <a:r>
              <a:rPr lang="fr-FR" sz="1800" b="1" dirty="0" smtClean="0">
                <a:ea typeface="ＭＳ Ｐゴシック" charset="-128"/>
                <a:cs typeface="ＭＳ Ｐゴシック" charset="-128"/>
              </a:rPr>
              <a:t>atteints</a:t>
            </a:r>
            <a:r>
              <a:rPr lang="fr-FR" sz="1800" dirty="0" smtClean="0">
                <a:ea typeface="ＭＳ Ｐゴシック" charset="-128"/>
                <a:cs typeface="ＭＳ Ｐゴシック" charset="-128"/>
              </a:rPr>
              <a:t>, alors que leur contenu </a:t>
            </a:r>
          </a:p>
          <a:p>
            <a:pPr marL="812800" indent="-812800" eaLnBrk="1" hangingPunct="1">
              <a:lnSpc>
                <a:spcPct val="90000"/>
              </a:lnSpc>
              <a:buFontTx/>
              <a:buNone/>
            </a:pPr>
            <a:r>
              <a:rPr lang="fr-FR" sz="1800" dirty="0" smtClean="0">
                <a:ea typeface="ＭＳ Ｐゴシック" charset="-128"/>
                <a:cs typeface="ＭＳ Ｐゴシック" charset="-128"/>
              </a:rPr>
              <a:t>            ( pluriactivités) tombe dans le champ :</a:t>
            </a:r>
          </a:p>
          <a:p>
            <a:pPr marL="812800" indent="-812800" eaLnBrk="1" hangingPunct="1">
              <a:lnSpc>
                <a:spcPct val="90000"/>
              </a:lnSpc>
              <a:buFontTx/>
              <a:buNone/>
            </a:pPr>
            <a:r>
              <a:rPr lang="fr-FR" sz="1800" dirty="0" smtClean="0">
                <a:ea typeface="ＭＳ Ｐゴシック" charset="-128"/>
                <a:cs typeface="ＭＳ Ｐゴシック" charset="-128"/>
              </a:rPr>
              <a:t>	- moins de : 7 enfants,2 h/jour,14 jours/an </a:t>
            </a:r>
          </a:p>
          <a:p>
            <a:pPr marL="812800" indent="-812800" eaLnBrk="1" hangingPunct="1">
              <a:lnSpc>
                <a:spcPct val="90000"/>
              </a:lnSpc>
              <a:buFontTx/>
              <a:buNone/>
            </a:pPr>
            <a:endParaRPr lang="fr-FR" sz="2000" dirty="0" smtClean="0">
              <a:ea typeface="ＭＳ Ｐゴシック" charset="-128"/>
              <a:cs typeface="ＭＳ Ｐゴシック" charset="-128"/>
            </a:endParaRPr>
          </a:p>
          <a:p>
            <a:pPr marL="812800" indent="-812800" eaLnBrk="1" hangingPunct="1">
              <a:lnSpc>
                <a:spcPct val="90000"/>
              </a:lnSpc>
              <a:buFontTx/>
              <a:buNone/>
            </a:pPr>
            <a:endParaRPr lang="fr-FR" sz="2000" dirty="0" smtClean="0">
              <a:ea typeface="ＭＳ Ｐゴシック" charset="-128"/>
              <a:cs typeface="ＭＳ Ｐゴシック" charset="-128"/>
            </a:endParaRPr>
          </a:p>
          <a:p>
            <a:pPr marL="812800" indent="-812800" eaLnBrk="1" hangingPunct="1">
              <a:lnSpc>
                <a:spcPct val="90000"/>
              </a:lnSpc>
              <a:buFontTx/>
              <a:buNone/>
            </a:pPr>
            <a:endParaRPr lang="fr-FR" sz="1600" i="1" dirty="0" smtClean="0">
              <a:ea typeface="ＭＳ Ｐゴシック" charset="-128"/>
              <a:cs typeface="ＭＳ Ｐゴシック" charset="-128"/>
            </a:endParaRPr>
          </a:p>
          <a:p>
            <a:pPr marL="812800" indent="-812800" eaLnBrk="1" hangingPunct="1">
              <a:lnSpc>
                <a:spcPct val="90000"/>
              </a:lnSpc>
              <a:buFontTx/>
              <a:buNone/>
            </a:pPr>
            <a:endParaRPr lang="fr-FR" sz="1800" dirty="0" smtClean="0">
              <a:ea typeface="ＭＳ Ｐゴシック" charset="-128"/>
              <a:cs typeface="ＭＳ Ｐゴシック" charset="-128"/>
            </a:endParaRPr>
          </a:p>
          <a:p>
            <a:pPr marL="812800" indent="-812800" eaLnBrk="1" hangingPunct="1">
              <a:lnSpc>
                <a:spcPct val="90000"/>
              </a:lnSpc>
              <a:buFontTx/>
              <a:buNone/>
            </a:pPr>
            <a:endParaRPr lang="fr-FR" sz="2000" dirty="0" smtClean="0">
              <a:ea typeface="ＭＳ Ｐゴシック" charset="-128"/>
              <a:cs typeface="ＭＳ Ｐゴシック" charset="-128"/>
            </a:endParaRPr>
          </a:p>
          <a:p>
            <a:pPr marL="812800" indent="-812800" eaLnBrk="1" hangingPunct="1">
              <a:lnSpc>
                <a:spcPct val="90000"/>
              </a:lnSpc>
              <a:buFontTx/>
              <a:buNone/>
            </a:pPr>
            <a:r>
              <a:rPr lang="fr-FR" sz="2000" dirty="0" smtClean="0">
                <a:ea typeface="ＭＳ Ｐゴシック" charset="-128"/>
                <a:cs typeface="ＭＳ Ｐゴシック" charset="-128"/>
              </a:rPr>
              <a:t>	</a:t>
            </a:r>
          </a:p>
        </p:txBody>
      </p:sp>
      <p:sp>
        <p:nvSpPr>
          <p:cNvPr id="4" name="ZoneTexte 3"/>
          <p:cNvSpPr txBox="1"/>
          <p:nvPr/>
        </p:nvSpPr>
        <p:spPr>
          <a:xfrm>
            <a:off x="142852" y="7500958"/>
            <a:ext cx="4357718" cy="341632"/>
          </a:xfrm>
          <a:prstGeom prst="rect">
            <a:avLst/>
          </a:prstGeom>
          <a:noFill/>
          <a:ln>
            <a:solidFill>
              <a:srgbClr val="FF9933"/>
            </a:solidFill>
          </a:ln>
          <a:effectLst>
            <a:glow rad="63500">
              <a:schemeClr val="accent4">
                <a:satMod val="175000"/>
                <a:alpha val="40000"/>
              </a:schemeClr>
            </a:glow>
          </a:effectLst>
        </p:spPr>
        <p:txBody>
          <a:bodyPr wrap="square">
            <a:spAutoFit/>
          </a:bodyPr>
          <a:lstStyle/>
          <a:p>
            <a:pPr marL="812800" lvl="1" indent="-812800" algn="ctr">
              <a:lnSpc>
                <a:spcPct val="90000"/>
              </a:lnSpc>
              <a:defRPr/>
            </a:pPr>
            <a:r>
              <a:rPr lang="fr-FR" sz="1800" i="1" dirty="0">
                <a:ea typeface="+mn-ea"/>
                <a:cs typeface="Arial" charset="0"/>
              </a:rPr>
              <a:t>Elles ne sont pas réglementées</a:t>
            </a:r>
          </a:p>
        </p:txBody>
      </p:sp>
      <p:sp>
        <p:nvSpPr>
          <p:cNvPr id="6" name="Ellipse 5"/>
          <p:cNvSpPr/>
          <p:nvPr/>
        </p:nvSpPr>
        <p:spPr>
          <a:xfrm>
            <a:off x="2714620" y="285720"/>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571480" y="285720"/>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Ellipse 7"/>
          <p:cNvSpPr/>
          <p:nvPr/>
        </p:nvSpPr>
        <p:spPr>
          <a:xfrm>
            <a:off x="4857760" y="285720"/>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12"/>
          </p:nvPr>
        </p:nvSpPr>
        <p:spPr>
          <a:ln/>
        </p:spPr>
        <p:txBody>
          <a:bodyPr/>
          <a:lstStyle/>
          <a:p>
            <a:fld id="{EDBE9E6D-5ED9-47B8-81E0-BAB12B32B38F}" type="slidenum">
              <a:rPr lang="fr-FR"/>
              <a:pPr/>
              <a:t>7</a:t>
            </a:fld>
            <a:endParaRPr lang="fr-FR"/>
          </a:p>
        </p:txBody>
      </p:sp>
      <p:sp>
        <p:nvSpPr>
          <p:cNvPr id="19457" name="Rectangle 2"/>
          <p:cNvSpPr>
            <a:spLocks noGrp="1" noChangeArrowheads="1"/>
          </p:cNvSpPr>
          <p:nvPr>
            <p:ph type="title"/>
          </p:nvPr>
        </p:nvSpPr>
        <p:spPr>
          <a:xfrm>
            <a:off x="285728" y="2214546"/>
            <a:ext cx="6172200" cy="1524000"/>
          </a:xfrm>
        </p:spPr>
        <p:txBody>
          <a:bodyPr/>
          <a:lstStyle/>
          <a:p>
            <a:pPr eaLnBrk="1" hangingPunct="1"/>
            <a:r>
              <a:rPr lang="fr-FR" sz="2000" b="1" dirty="0" smtClean="0">
                <a:ea typeface="ＭＳ Ｐゴシック" charset="-128"/>
                <a:cs typeface="ＭＳ Ｐゴシック" charset="-128"/>
              </a:rPr>
              <a:t>2) Si la finalité est d’éduquer les enfants en leur proposant de multiples activités coordonnées dans un projet éducatif et si l’accueil dépasse les seuils réglementaires cumulatifs</a:t>
            </a:r>
            <a:br>
              <a:rPr lang="fr-FR" sz="2000" b="1" dirty="0" smtClean="0">
                <a:ea typeface="ＭＳ Ｐゴシック" charset="-128"/>
                <a:cs typeface="ＭＳ Ｐゴシック" charset="-128"/>
              </a:rPr>
            </a:br>
            <a:r>
              <a:rPr lang="fr-FR" sz="2000" b="1" i="1" dirty="0" smtClean="0">
                <a:ea typeface="ＭＳ Ｐゴシック" charset="-128"/>
                <a:cs typeface="ＭＳ Ｐゴシック" charset="-128"/>
              </a:rPr>
              <a:t>(plus de 7 enfants, plus de 2 heures/jour et  plus de 14 jours/an)</a:t>
            </a:r>
          </a:p>
        </p:txBody>
      </p:sp>
      <p:sp>
        <p:nvSpPr>
          <p:cNvPr id="19458" name="Rectangle 3"/>
          <p:cNvSpPr>
            <a:spLocks noGrp="1" noChangeArrowheads="1"/>
          </p:cNvSpPr>
          <p:nvPr>
            <p:ph idx="1"/>
          </p:nvPr>
        </p:nvSpPr>
        <p:spPr>
          <a:xfrm>
            <a:off x="428604" y="4000496"/>
            <a:ext cx="6172200" cy="5568951"/>
          </a:xfrm>
        </p:spPr>
        <p:txBody>
          <a:bodyPr/>
          <a:lstStyle/>
          <a:p>
            <a:pPr eaLnBrk="1" hangingPunct="1">
              <a:lnSpc>
                <a:spcPct val="80000"/>
              </a:lnSpc>
              <a:buClr>
                <a:srgbClr val="FF9933"/>
              </a:buClr>
            </a:pPr>
            <a:r>
              <a:rPr lang="fr-FR" sz="1800" dirty="0" smtClean="0">
                <a:ea typeface="ＭＳ Ｐゴシック" charset="-128"/>
                <a:cs typeface="ＭＳ Ｐゴシック" charset="-128"/>
              </a:rPr>
              <a:t> Il convient alors</a:t>
            </a:r>
          </a:p>
          <a:p>
            <a:pPr eaLnBrk="1" hangingPunct="1">
              <a:lnSpc>
                <a:spcPct val="80000"/>
              </a:lnSpc>
              <a:buClr>
                <a:srgbClr val="FF9933"/>
              </a:buClr>
            </a:pPr>
            <a:endParaRPr lang="fr-FR" sz="1800" dirty="0" smtClean="0">
              <a:ea typeface="ＭＳ Ｐゴシック" charset="-128"/>
              <a:cs typeface="ＭＳ Ｐゴシック" charset="-128"/>
            </a:endParaRPr>
          </a:p>
          <a:p>
            <a:pPr lvl="1" eaLnBrk="1" hangingPunct="1">
              <a:lnSpc>
                <a:spcPct val="80000"/>
              </a:lnSpc>
              <a:buClr>
                <a:srgbClr val="FF9933"/>
              </a:buClr>
            </a:pPr>
            <a:r>
              <a:rPr lang="fr-FR" sz="1800" dirty="0" smtClean="0">
                <a:ea typeface="ＭＳ Ｐゴシック" charset="-128"/>
              </a:rPr>
              <a:t>de créer un </a:t>
            </a:r>
            <a:r>
              <a:rPr lang="fr-FR" sz="1800" b="1" dirty="0" smtClean="0">
                <a:ea typeface="ＭＳ Ｐゴシック" charset="-128"/>
              </a:rPr>
              <a:t>Accueil de Loisirs réglementé et d’en respecter les règles</a:t>
            </a:r>
          </a:p>
          <a:p>
            <a:pPr lvl="2" eaLnBrk="1" hangingPunct="1">
              <a:lnSpc>
                <a:spcPct val="80000"/>
              </a:lnSpc>
              <a:buClr>
                <a:srgbClr val="FF9933"/>
              </a:buClr>
            </a:pPr>
            <a:r>
              <a:rPr lang="fr-FR" sz="1800" i="1" dirty="0" smtClean="0">
                <a:ea typeface="ＭＳ Ｐゴシック" charset="-128"/>
              </a:rPr>
              <a:t>voir annexe 2</a:t>
            </a:r>
          </a:p>
          <a:p>
            <a:pPr lvl="1" eaLnBrk="1" hangingPunct="1">
              <a:lnSpc>
                <a:spcPct val="80000"/>
              </a:lnSpc>
              <a:buClr>
                <a:srgbClr val="FF9933"/>
              </a:buClr>
              <a:buFont typeface="Wingdings" charset="2"/>
              <a:buNone/>
            </a:pPr>
            <a:endParaRPr lang="fr-FR" sz="1800" i="1" dirty="0" smtClean="0">
              <a:ea typeface="ＭＳ Ｐゴシック" charset="-128"/>
            </a:endParaRPr>
          </a:p>
          <a:p>
            <a:pPr lvl="1" eaLnBrk="1" hangingPunct="1">
              <a:lnSpc>
                <a:spcPct val="80000"/>
              </a:lnSpc>
              <a:buClr>
                <a:srgbClr val="FF9933"/>
              </a:buClr>
            </a:pPr>
            <a:r>
              <a:rPr lang="fr-FR" sz="1800" dirty="0" smtClean="0">
                <a:ea typeface="ＭＳ Ｐゴシック" charset="-128"/>
              </a:rPr>
              <a:t>et d’adhérer à la charte de La Facel , qui regroupe les accueils de loisirs ,proposant aux enfants un projet éducatif chrétien </a:t>
            </a:r>
          </a:p>
          <a:p>
            <a:pPr lvl="2" eaLnBrk="1" hangingPunct="1">
              <a:lnSpc>
                <a:spcPct val="80000"/>
              </a:lnSpc>
              <a:buClr>
                <a:srgbClr val="FF9933"/>
              </a:buClr>
            </a:pPr>
            <a:r>
              <a:rPr lang="fr-FR" sz="1800" i="1" dirty="0" smtClean="0">
                <a:ea typeface="ＭＳ Ｐゴシック" charset="-128"/>
              </a:rPr>
              <a:t>Voir document  Facel  :« créer et faire vivre une association de loisirs » </a:t>
            </a:r>
          </a:p>
        </p:txBody>
      </p:sp>
      <p:sp>
        <p:nvSpPr>
          <p:cNvPr id="5" name="Ellipse 4"/>
          <p:cNvSpPr/>
          <p:nvPr/>
        </p:nvSpPr>
        <p:spPr>
          <a:xfrm>
            <a:off x="2571744" y="357158"/>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Ellipse 5"/>
          <p:cNvSpPr/>
          <p:nvPr/>
        </p:nvSpPr>
        <p:spPr>
          <a:xfrm>
            <a:off x="4857760" y="357158"/>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357166" y="428596"/>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Ellipse 6"/>
          <p:cNvSpPr/>
          <p:nvPr/>
        </p:nvSpPr>
        <p:spPr>
          <a:xfrm>
            <a:off x="4786322" y="214282"/>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5" name="Ellipse 4"/>
          <p:cNvSpPr/>
          <p:nvPr/>
        </p:nvSpPr>
        <p:spPr>
          <a:xfrm>
            <a:off x="2714620"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Ellipse 5"/>
          <p:cNvSpPr/>
          <p:nvPr/>
        </p:nvSpPr>
        <p:spPr>
          <a:xfrm>
            <a:off x="571480" y="214282"/>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 name="Rectangle 11"/>
          <p:cNvSpPr>
            <a:spLocks noGrp="1" noChangeArrowheads="1"/>
          </p:cNvSpPr>
          <p:nvPr>
            <p:ph type="sldNum" sz="quarter" idx="12"/>
          </p:nvPr>
        </p:nvSpPr>
        <p:spPr>
          <a:ln/>
        </p:spPr>
        <p:txBody>
          <a:bodyPr/>
          <a:lstStyle/>
          <a:p>
            <a:fld id="{CCA41D3C-BB85-41AF-89F8-7B4BCCFD35E1}" type="slidenum">
              <a:rPr lang="fr-FR"/>
              <a:pPr/>
              <a:t>8</a:t>
            </a:fld>
            <a:endParaRPr lang="fr-FR"/>
          </a:p>
        </p:txBody>
      </p:sp>
      <p:sp>
        <p:nvSpPr>
          <p:cNvPr id="20481" name="Rectangle 2"/>
          <p:cNvSpPr>
            <a:spLocks noGrp="1" noChangeArrowheads="1"/>
          </p:cNvSpPr>
          <p:nvPr>
            <p:ph type="title"/>
          </p:nvPr>
        </p:nvSpPr>
        <p:spPr>
          <a:xfrm>
            <a:off x="260648" y="1547664"/>
            <a:ext cx="6172200" cy="1047751"/>
          </a:xfrm>
        </p:spPr>
        <p:txBody>
          <a:bodyPr/>
          <a:lstStyle/>
          <a:p>
            <a:pPr algn="ctr" eaLnBrk="1" hangingPunct="1"/>
            <a:r>
              <a:rPr lang="fr-FR" sz="2000" b="1" dirty="0" smtClean="0">
                <a:ea typeface="ＭＳ Ｐゴシック" charset="-128"/>
                <a:cs typeface="ＭＳ Ｐゴシック" charset="-128"/>
              </a:rPr>
              <a:t>Qu’est qu’un Accueil de Loisirs « chrétien » ?</a:t>
            </a:r>
          </a:p>
        </p:txBody>
      </p:sp>
      <p:sp>
        <p:nvSpPr>
          <p:cNvPr id="20482" name="Rectangle 3"/>
          <p:cNvSpPr>
            <a:spLocks noGrp="1" noChangeArrowheads="1"/>
          </p:cNvSpPr>
          <p:nvPr>
            <p:ph idx="1"/>
          </p:nvPr>
        </p:nvSpPr>
        <p:spPr>
          <a:xfrm>
            <a:off x="260648" y="2555776"/>
            <a:ext cx="6172200" cy="6388762"/>
          </a:xfrm>
        </p:spPr>
        <p:txBody>
          <a:bodyPr/>
          <a:lstStyle/>
          <a:p>
            <a:pPr lvl="1" eaLnBrk="1" hangingPunct="1">
              <a:lnSpc>
                <a:spcPct val="90000"/>
              </a:lnSpc>
              <a:buClr>
                <a:srgbClr val="FF9933"/>
              </a:buClr>
            </a:pPr>
            <a:r>
              <a:rPr lang="fr-FR" sz="1400" dirty="0" smtClean="0">
                <a:ea typeface="ＭＳ Ｐゴシック" charset="-128"/>
              </a:rPr>
              <a:t>A l’occasion </a:t>
            </a:r>
            <a:r>
              <a:rPr lang="fr-FR" sz="1400" b="1" dirty="0" smtClean="0">
                <a:ea typeface="ＭＳ Ｐゴシック" charset="-128"/>
              </a:rPr>
              <a:t>d’un projet éducatif</a:t>
            </a:r>
            <a:r>
              <a:rPr lang="fr-FR" sz="1400" dirty="0" smtClean="0">
                <a:ea typeface="ＭＳ Ｐゴシック" charset="-128"/>
              </a:rPr>
              <a:t> à travers une pluralité d’activités, ces accueils permettent à travers la méthode « jouer, prier, responsabiliser » :</a:t>
            </a:r>
          </a:p>
          <a:p>
            <a:pPr lvl="2" eaLnBrk="1" hangingPunct="1">
              <a:lnSpc>
                <a:spcPct val="90000"/>
              </a:lnSpc>
              <a:buClr>
                <a:srgbClr val="FF9933"/>
              </a:buClr>
            </a:pPr>
            <a:r>
              <a:rPr lang="fr-FR" sz="1400" dirty="0">
                <a:ea typeface="ＭＳ Ｐゴシック" charset="-128"/>
              </a:rPr>
              <a:t>La découverte par les enfants de leur intériorité</a:t>
            </a:r>
          </a:p>
          <a:p>
            <a:pPr lvl="2" eaLnBrk="1" hangingPunct="1">
              <a:lnSpc>
                <a:spcPct val="90000"/>
              </a:lnSpc>
              <a:buClr>
                <a:srgbClr val="FF9933"/>
              </a:buClr>
            </a:pPr>
            <a:r>
              <a:rPr lang="fr-FR" sz="1400" dirty="0">
                <a:ea typeface="ＭＳ Ｐゴシック" charset="-128"/>
              </a:rPr>
              <a:t>De nourrir cette intériorité en développant leur vie fraternelle et spirituelle</a:t>
            </a:r>
          </a:p>
          <a:p>
            <a:pPr lvl="2" eaLnBrk="1" hangingPunct="1">
              <a:lnSpc>
                <a:spcPct val="90000"/>
              </a:lnSpc>
              <a:buClr>
                <a:srgbClr val="FF9933"/>
              </a:buClr>
            </a:pPr>
            <a:r>
              <a:rPr lang="fr-FR" sz="1400" dirty="0">
                <a:ea typeface="ＭＳ Ｐゴシック" charset="-128"/>
              </a:rPr>
              <a:t>D’avoir la chance de découvrir la personne de </a:t>
            </a:r>
            <a:r>
              <a:rPr lang="fr-FR" sz="1400" dirty="0" smtClean="0">
                <a:ea typeface="ＭＳ Ｐゴシック" charset="-128"/>
              </a:rPr>
              <a:t>Jésus</a:t>
            </a:r>
            <a:endParaRPr lang="fr-FR" sz="1400" dirty="0">
              <a:ea typeface="ＭＳ Ｐゴシック" charset="-128"/>
            </a:endParaRPr>
          </a:p>
          <a:p>
            <a:pPr marL="457200" lvl="1" indent="0" eaLnBrk="1" hangingPunct="1">
              <a:lnSpc>
                <a:spcPct val="90000"/>
              </a:lnSpc>
              <a:buClr>
                <a:srgbClr val="FF9933"/>
              </a:buClr>
              <a:buNone/>
            </a:pPr>
            <a:endParaRPr lang="fr-FR" sz="1400" dirty="0" smtClean="0">
              <a:ea typeface="ＭＳ Ｐゴシック" charset="-128"/>
            </a:endParaRPr>
          </a:p>
          <a:p>
            <a:pPr marL="457200" lvl="1" indent="0" eaLnBrk="1" hangingPunct="1">
              <a:lnSpc>
                <a:spcPct val="90000"/>
              </a:lnSpc>
              <a:buClr>
                <a:srgbClr val="FF9933"/>
              </a:buClr>
              <a:buNone/>
            </a:pPr>
            <a:r>
              <a:rPr lang="fr-FR" sz="1400" dirty="0" smtClean="0">
                <a:ea typeface="ＭＳ Ｐゴシック" charset="-128"/>
              </a:rPr>
              <a:t>Un Accueil de Loisirs chrétien est :</a:t>
            </a:r>
          </a:p>
          <a:p>
            <a:pPr lvl="1" eaLnBrk="1" hangingPunct="1">
              <a:lnSpc>
                <a:spcPct val="90000"/>
              </a:lnSpc>
              <a:buClr>
                <a:srgbClr val="FF9933"/>
              </a:buClr>
            </a:pPr>
            <a:r>
              <a:rPr lang="fr-FR" sz="1400" dirty="0" smtClean="0">
                <a:ea typeface="ＭＳ Ｐゴシック" charset="-128"/>
              </a:rPr>
              <a:t>un </a:t>
            </a:r>
            <a:r>
              <a:rPr lang="fr-FR" sz="1400" dirty="0">
                <a:ea typeface="ＭＳ Ｐゴシック" charset="-128"/>
              </a:rPr>
              <a:t>lieu de vie avec des activités </a:t>
            </a:r>
            <a:r>
              <a:rPr lang="fr-FR" sz="1400" dirty="0" smtClean="0">
                <a:ea typeface="ＭＳ Ｐゴシック" charset="-128"/>
              </a:rPr>
              <a:t>s’adressant à la globalité de la personne de l’enfant</a:t>
            </a:r>
          </a:p>
          <a:p>
            <a:pPr lvl="2" eaLnBrk="1" hangingPunct="1">
              <a:lnSpc>
                <a:spcPct val="90000"/>
              </a:lnSpc>
              <a:buClr>
                <a:srgbClr val="FF9933"/>
              </a:buClr>
              <a:buFont typeface="Wingdings" pitchFamily="2" charset="2"/>
              <a:buChar char="l"/>
            </a:pPr>
            <a:r>
              <a:rPr lang="fr-FR" sz="1400" dirty="0" smtClean="0">
                <a:ea typeface="ＭＳ Ｐゴシック" charset="-128"/>
              </a:rPr>
              <a:t>Importance du choix de certaines activités</a:t>
            </a:r>
          </a:p>
          <a:p>
            <a:pPr lvl="2" eaLnBrk="1" hangingPunct="1">
              <a:lnSpc>
                <a:spcPct val="90000"/>
              </a:lnSpc>
              <a:buClr>
                <a:srgbClr val="FF9933"/>
              </a:buClr>
              <a:buFont typeface="Wingdings" pitchFamily="2" charset="2"/>
              <a:buChar char="l"/>
            </a:pPr>
            <a:r>
              <a:rPr lang="fr-FR" sz="1400" dirty="0" smtClean="0">
                <a:ea typeface="ＭＳ Ｐゴシック" charset="-128"/>
              </a:rPr>
              <a:t>Importance de la manière de les vivre</a:t>
            </a:r>
          </a:p>
          <a:p>
            <a:pPr lvl="1" eaLnBrk="1" hangingPunct="1">
              <a:lnSpc>
                <a:spcPct val="90000"/>
              </a:lnSpc>
              <a:buClr>
                <a:srgbClr val="FF9933"/>
              </a:buClr>
            </a:pPr>
            <a:endParaRPr lang="fr-FR" sz="1400" dirty="0" smtClean="0">
              <a:ea typeface="ＭＳ Ｐゴシック" charset="-128"/>
            </a:endParaRPr>
          </a:p>
          <a:p>
            <a:pPr lvl="1" eaLnBrk="1" hangingPunct="1">
              <a:lnSpc>
                <a:spcPct val="90000"/>
              </a:lnSpc>
              <a:buClr>
                <a:srgbClr val="FF9933"/>
              </a:buClr>
            </a:pPr>
            <a:r>
              <a:rPr lang="fr-FR" sz="1400" dirty="0" smtClean="0">
                <a:ea typeface="ＭＳ Ｐゴシック" charset="-128"/>
              </a:rPr>
              <a:t>il est </a:t>
            </a:r>
            <a:r>
              <a:rPr lang="fr-FR" sz="1400" b="1" dirty="0">
                <a:ea typeface="ＭＳ Ｐゴシック" charset="-128"/>
              </a:rPr>
              <a:t>ouvert à tous ceux qui acceptent ce projet </a:t>
            </a:r>
            <a:r>
              <a:rPr lang="fr-FR" sz="1400" dirty="0">
                <a:ea typeface="ＭＳ Ｐゴシック" charset="-128"/>
              </a:rPr>
              <a:t>, quelque soit leur origine, culture et religion </a:t>
            </a:r>
            <a:endParaRPr lang="fr-FR" sz="1400" dirty="0" smtClean="0">
              <a:ea typeface="ＭＳ Ｐゴシック" charset="-128"/>
            </a:endParaRPr>
          </a:p>
          <a:p>
            <a:pPr lvl="1" eaLnBrk="1" hangingPunct="1">
              <a:lnSpc>
                <a:spcPct val="90000"/>
              </a:lnSpc>
              <a:buClr>
                <a:srgbClr val="FF9933"/>
              </a:buClr>
            </a:pPr>
            <a:endParaRPr lang="fr-FR" sz="1400" dirty="0">
              <a:ea typeface="ＭＳ Ｐゴシック" charset="-128"/>
            </a:endParaRPr>
          </a:p>
          <a:p>
            <a:pPr lvl="1" eaLnBrk="1" hangingPunct="1">
              <a:lnSpc>
                <a:spcPct val="90000"/>
              </a:lnSpc>
              <a:buClr>
                <a:srgbClr val="FF9933"/>
              </a:buClr>
            </a:pPr>
            <a:r>
              <a:rPr lang="fr-FR" sz="1400" dirty="0" smtClean="0">
                <a:ea typeface="ＭＳ Ｐゴシック" charset="-128"/>
              </a:rPr>
              <a:t>un principe de base : la transparence</a:t>
            </a:r>
          </a:p>
          <a:p>
            <a:pPr lvl="1" eaLnBrk="1" hangingPunct="1">
              <a:lnSpc>
                <a:spcPct val="90000"/>
              </a:lnSpc>
              <a:buClr>
                <a:srgbClr val="FF9933"/>
              </a:buClr>
              <a:buFont typeface="Wingdings" charset="2"/>
              <a:buNone/>
            </a:pPr>
            <a:r>
              <a:rPr lang="fr-FR" sz="1400" dirty="0" smtClean="0">
                <a:ea typeface="ＭＳ Ｐゴシック" charset="-128"/>
              </a:rPr>
              <a:t>	</a:t>
            </a:r>
            <a:endParaRPr lang="fr-FR" sz="1800" dirty="0" smtClean="0">
              <a:ea typeface="ＭＳ Ｐゴシック" charset="-128"/>
            </a:endParaRPr>
          </a:p>
          <a:p>
            <a:pPr lvl="1" eaLnBrk="1" hangingPunct="1">
              <a:lnSpc>
                <a:spcPct val="90000"/>
              </a:lnSpc>
              <a:buClr>
                <a:srgbClr val="FF9933"/>
              </a:buClr>
              <a:buFont typeface="Wingdings" charset="2"/>
              <a:buNone/>
            </a:pPr>
            <a:r>
              <a:rPr lang="fr-FR" sz="1400" i="1" dirty="0" smtClean="0">
                <a:ea typeface="ＭＳ Ｐゴシック" charset="-128"/>
              </a:rPr>
              <a:t>NB :1- La réglementation DDCS en vigueur </a:t>
            </a:r>
            <a:r>
              <a:rPr lang="fr-FR" sz="1400" i="1" u="sng" dirty="0" smtClean="0">
                <a:ea typeface="ＭＳ Ｐゴシック" charset="-128"/>
              </a:rPr>
              <a:t>autorise</a:t>
            </a:r>
            <a:r>
              <a:rPr lang="fr-FR" sz="1400" i="1" dirty="0" smtClean="0">
                <a:ea typeface="ＭＳ Ｐゴシック" charset="-128"/>
              </a:rPr>
              <a:t> un accueil de loisirs chrétien</a:t>
            </a:r>
          </a:p>
          <a:p>
            <a:pPr lvl="1" eaLnBrk="1" hangingPunct="1">
              <a:lnSpc>
                <a:spcPct val="90000"/>
              </a:lnSpc>
              <a:buClr>
                <a:srgbClr val="FF9933"/>
              </a:buClr>
              <a:buFont typeface="Wingdings" charset="2"/>
              <a:buNone/>
            </a:pPr>
            <a:r>
              <a:rPr lang="fr-FR" sz="1400" i="1" dirty="0" smtClean="0">
                <a:ea typeface="ＭＳ Ｐゴシック" charset="-128"/>
              </a:rPr>
              <a:t>	</a:t>
            </a:r>
            <a:r>
              <a:rPr lang="fr-FR" sz="1400" i="1" dirty="0">
                <a:ea typeface="ＭＳ Ｐゴシック" charset="-128"/>
              </a:rPr>
              <a:t> </a:t>
            </a:r>
            <a:r>
              <a:rPr lang="fr-FR" sz="1400" i="1" dirty="0" smtClean="0">
                <a:ea typeface="ＭＳ Ｐゴシック" charset="-128"/>
              </a:rPr>
              <a:t>2</a:t>
            </a:r>
            <a:r>
              <a:rPr lang="fr-FR" sz="1400" i="1" dirty="0">
                <a:ea typeface="ＭＳ Ｐゴシック" charset="-128"/>
              </a:rPr>
              <a:t>-</a:t>
            </a:r>
            <a:r>
              <a:rPr lang="fr-FR" sz="1400" i="1" dirty="0" smtClean="0">
                <a:ea typeface="ＭＳ Ｐゴシック" charset="-128"/>
              </a:rPr>
              <a:t> Nécessité </a:t>
            </a:r>
            <a:r>
              <a:rPr lang="fr-FR" sz="1400" i="1" dirty="0">
                <a:ea typeface="ＭＳ Ｐゴシック" charset="-128"/>
              </a:rPr>
              <a:t>d’informer les parents du contenu du projet éducatif, pour qu’ils inscrivent leurs enfants en connaissance de </a:t>
            </a:r>
            <a:r>
              <a:rPr lang="fr-FR" sz="1400" i="1" dirty="0" smtClean="0">
                <a:ea typeface="ＭＳ Ｐゴシック" charset="-128"/>
              </a:rPr>
              <a:t>cause</a:t>
            </a:r>
          </a:p>
          <a:p>
            <a:pPr lvl="1" eaLnBrk="1" hangingPunct="1">
              <a:lnSpc>
                <a:spcPct val="90000"/>
              </a:lnSpc>
              <a:buClr>
                <a:srgbClr val="FF9933"/>
              </a:buClr>
              <a:buNone/>
            </a:pPr>
            <a:r>
              <a:rPr lang="fr-FR" sz="1400" i="1" dirty="0" smtClean="0">
                <a:ea typeface="ＭＳ Ｐゴシック" charset="-128"/>
              </a:rPr>
              <a:t>     </a:t>
            </a:r>
          </a:p>
          <a:p>
            <a:pPr lvl="1" eaLnBrk="1" hangingPunct="1">
              <a:lnSpc>
                <a:spcPct val="90000"/>
              </a:lnSpc>
              <a:buClr>
                <a:srgbClr val="FF9933"/>
              </a:buClr>
              <a:buNone/>
            </a:pPr>
            <a:r>
              <a:rPr lang="fr-FR" sz="1400" i="1" dirty="0" smtClean="0">
                <a:ea typeface="ＭＳ Ｐゴシック" charset="-128"/>
              </a:rPr>
              <a:t>      3- En </a:t>
            </a:r>
            <a:r>
              <a:rPr lang="fr-FR" sz="1400" i="1" dirty="0">
                <a:ea typeface="ＭＳ Ｐゴシック" charset="-128"/>
              </a:rPr>
              <a:t>cas de subventions publiques (CAF, éducation populaire </a:t>
            </a:r>
            <a:r>
              <a:rPr lang="fr-FR" sz="1400" i="1" dirty="0" smtClean="0">
                <a:ea typeface="ＭＳ Ｐゴシック" charset="-128"/>
              </a:rPr>
              <a:t>etc.)…   </a:t>
            </a:r>
            <a:r>
              <a:rPr lang="fr-FR" sz="1400" i="1" dirty="0">
                <a:ea typeface="ＭＳ Ｐゴシック" charset="-128"/>
              </a:rPr>
              <a:t>les conventions peuvent exiger certaines contraintes </a:t>
            </a:r>
            <a:r>
              <a:rPr lang="fr-FR" sz="1400" i="1" dirty="0" smtClean="0">
                <a:ea typeface="ＭＳ Ｐゴシック" charset="-128"/>
              </a:rPr>
              <a:t>laïques.</a:t>
            </a:r>
            <a:br>
              <a:rPr lang="fr-FR" sz="1400" i="1" dirty="0" smtClean="0">
                <a:ea typeface="ＭＳ Ｐゴシック" charset="-128"/>
              </a:rPr>
            </a:br>
            <a:endParaRPr lang="fr-FR" sz="1700" i="1" dirty="0" smtClean="0">
              <a:ea typeface="ＭＳ Ｐゴシック" charset="-128"/>
            </a:endParaRPr>
          </a:p>
          <a:p>
            <a:pPr lvl="1" eaLnBrk="1" hangingPunct="1">
              <a:lnSpc>
                <a:spcPct val="90000"/>
              </a:lnSpc>
              <a:buClr>
                <a:srgbClr val="FF9933"/>
              </a:buClr>
              <a:buFont typeface="Wingdings" charset="2"/>
              <a:buNone/>
            </a:pPr>
            <a:endParaRPr lang="fr-FR" sz="1700" i="1" dirty="0" smtClean="0">
              <a:ea typeface="ＭＳ Ｐゴシック"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Ellipse 8"/>
          <p:cNvSpPr/>
          <p:nvPr/>
        </p:nvSpPr>
        <p:spPr>
          <a:xfrm>
            <a:off x="428604" y="142844"/>
            <a:ext cx="1571625" cy="1619250"/>
          </a:xfrm>
          <a:prstGeom prst="ellipse">
            <a:avLst/>
          </a:prstGeom>
          <a:no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5" name="Rectangle 11"/>
          <p:cNvSpPr>
            <a:spLocks noGrp="1" noChangeArrowheads="1"/>
          </p:cNvSpPr>
          <p:nvPr>
            <p:ph type="sldNum" sz="quarter" idx="12"/>
          </p:nvPr>
        </p:nvSpPr>
        <p:spPr>
          <a:ln/>
        </p:spPr>
        <p:txBody>
          <a:bodyPr/>
          <a:lstStyle/>
          <a:p>
            <a:fld id="{77169275-C516-468B-909E-B05BA8B13E4E}" type="slidenum">
              <a:rPr lang="fr-FR"/>
              <a:pPr/>
              <a:t>9</a:t>
            </a:fld>
            <a:endParaRPr lang="fr-FR"/>
          </a:p>
        </p:txBody>
      </p:sp>
      <p:sp>
        <p:nvSpPr>
          <p:cNvPr id="21505" name="Rectangle 2"/>
          <p:cNvSpPr>
            <a:spLocks noGrp="1" noChangeArrowheads="1"/>
          </p:cNvSpPr>
          <p:nvPr>
            <p:ph type="title"/>
          </p:nvPr>
        </p:nvSpPr>
        <p:spPr>
          <a:xfrm>
            <a:off x="357166" y="1285852"/>
            <a:ext cx="6172200" cy="1524000"/>
          </a:xfrm>
        </p:spPr>
        <p:txBody>
          <a:bodyPr/>
          <a:lstStyle/>
          <a:p>
            <a:pPr eaLnBrk="1" hangingPunct="1"/>
            <a:r>
              <a:rPr lang="fr-FR" sz="2000" b="1" dirty="0" smtClean="0">
                <a:ea typeface="ＭＳ Ｐゴシック" charset="-128"/>
                <a:cs typeface="ＭＳ Ｐゴシック" charset="-128"/>
              </a:rPr>
              <a:t>3) Vers un « pôle paroissial Jeunes » ?</a:t>
            </a:r>
          </a:p>
        </p:txBody>
      </p:sp>
      <p:sp>
        <p:nvSpPr>
          <p:cNvPr id="21506" name="Rectangle 3"/>
          <p:cNvSpPr>
            <a:spLocks noGrp="1" noChangeArrowheads="1"/>
          </p:cNvSpPr>
          <p:nvPr>
            <p:ph idx="1"/>
          </p:nvPr>
        </p:nvSpPr>
        <p:spPr>
          <a:xfrm>
            <a:off x="0" y="2571736"/>
            <a:ext cx="6172200" cy="6432715"/>
          </a:xfrm>
        </p:spPr>
        <p:txBody>
          <a:bodyPr/>
          <a:lstStyle/>
          <a:p>
            <a:pPr lvl="1" eaLnBrk="1" hangingPunct="1">
              <a:lnSpc>
                <a:spcPct val="80000"/>
              </a:lnSpc>
              <a:buClr>
                <a:srgbClr val="FF9933"/>
              </a:buClr>
            </a:pPr>
            <a:endParaRPr lang="fr-FR" sz="1800" dirty="0" smtClean="0">
              <a:ea typeface="ＭＳ Ｐゴシック" charset="-128"/>
            </a:endParaRPr>
          </a:p>
          <a:p>
            <a:pPr lvl="1" algn="just" eaLnBrk="1" hangingPunct="1">
              <a:lnSpc>
                <a:spcPct val="80000"/>
              </a:lnSpc>
              <a:buClr>
                <a:srgbClr val="FF9933"/>
              </a:buClr>
            </a:pPr>
            <a:r>
              <a:rPr lang="fr-FR" sz="1800" dirty="0" smtClean="0">
                <a:ea typeface="ＭＳ Ｐゴシック" charset="-128"/>
              </a:rPr>
              <a:t>I) Chaque Pôle Paroissial est à construire de façon pragmatique en fonction du contexte, des objectifs et des ressources de chaque paroisse</a:t>
            </a:r>
          </a:p>
          <a:p>
            <a:pPr lvl="1" algn="just" eaLnBrk="1" hangingPunct="1">
              <a:lnSpc>
                <a:spcPct val="80000"/>
              </a:lnSpc>
              <a:buClr>
                <a:srgbClr val="FF9933"/>
              </a:buClr>
              <a:buNone/>
            </a:pPr>
            <a:r>
              <a:rPr lang="fr-FR" sz="1800" dirty="0" smtClean="0">
                <a:ea typeface="ＭＳ Ｐゴシック" charset="-128"/>
              </a:rPr>
              <a:t>	« Un Pôle » implique toutefois :</a:t>
            </a:r>
          </a:p>
          <a:p>
            <a:pPr lvl="2" algn="just" eaLnBrk="1" hangingPunct="1">
              <a:lnSpc>
                <a:spcPct val="80000"/>
              </a:lnSpc>
              <a:buClr>
                <a:srgbClr val="FF9933"/>
              </a:buClr>
            </a:pPr>
            <a:r>
              <a:rPr lang="fr-FR" sz="1800" dirty="0" smtClean="0">
                <a:ea typeface="ＭＳ Ｐゴシック" charset="-128"/>
              </a:rPr>
              <a:t>la recherche d’une continuité éducative grâce à une coordination des différents mouvements / activités proposées</a:t>
            </a:r>
          </a:p>
          <a:p>
            <a:pPr lvl="2" algn="just" eaLnBrk="1" hangingPunct="1">
              <a:lnSpc>
                <a:spcPct val="80000"/>
              </a:lnSpc>
              <a:buClr>
                <a:srgbClr val="FF9933"/>
              </a:buClr>
            </a:pPr>
            <a:r>
              <a:rPr lang="fr-FR" sz="1800" dirty="0" smtClean="0">
                <a:ea typeface="ＭＳ Ｐゴシック" charset="-128"/>
              </a:rPr>
              <a:t>des ressources adaptées (directeur chargé de </a:t>
            </a:r>
            <a:r>
              <a:rPr lang="fr-FR" sz="1800" dirty="0">
                <a:ea typeface="ＭＳ Ｐゴシック" charset="-128"/>
              </a:rPr>
              <a:t>coordonner/fédérer, </a:t>
            </a:r>
            <a:r>
              <a:rPr lang="fr-FR" sz="1800" dirty="0" smtClean="0">
                <a:ea typeface="ＭＳ Ｐゴシック" charset="-128"/>
              </a:rPr>
              <a:t>locaux)</a:t>
            </a:r>
          </a:p>
          <a:p>
            <a:pPr lvl="1" algn="just" eaLnBrk="1" hangingPunct="1">
              <a:lnSpc>
                <a:spcPct val="80000"/>
              </a:lnSpc>
              <a:buClr>
                <a:srgbClr val="FF9933"/>
              </a:buClr>
            </a:pPr>
            <a:endParaRPr lang="fr-FR" sz="1800" dirty="0" smtClean="0">
              <a:ea typeface="ＭＳ Ｐゴシック" charset="-128"/>
            </a:endParaRPr>
          </a:p>
          <a:p>
            <a:pPr lvl="1" algn="just" eaLnBrk="1" hangingPunct="1">
              <a:lnSpc>
                <a:spcPct val="80000"/>
              </a:lnSpc>
              <a:buClr>
                <a:srgbClr val="FF9933"/>
              </a:buClr>
            </a:pPr>
            <a:r>
              <a:rPr lang="fr-FR" sz="1800" dirty="0" smtClean="0">
                <a:ea typeface="ＭＳ Ｐゴシック" charset="-128"/>
              </a:rPr>
              <a:t>II) Difficile d’anticiper les contraintes réglementaires qui </a:t>
            </a:r>
            <a:r>
              <a:rPr lang="fr-FR" sz="1800" u="sng" dirty="0" smtClean="0">
                <a:ea typeface="ＭＳ Ｐゴシック" charset="-128"/>
              </a:rPr>
              <a:t>dépendront en pratique</a:t>
            </a:r>
            <a:r>
              <a:rPr lang="fr-FR" sz="1800" dirty="0" smtClean="0">
                <a:ea typeface="ＭＳ Ｐゴシック" charset="-128"/>
              </a:rPr>
              <a:t> de l’équilibre souhaité et réalisé par chaque projet paroissial entre cultuel/loisirs/sports (voir l’esprit dans les pages précédentes)</a:t>
            </a:r>
          </a:p>
          <a:p>
            <a:pPr lvl="1" algn="just" eaLnBrk="1" hangingPunct="1">
              <a:lnSpc>
                <a:spcPct val="80000"/>
              </a:lnSpc>
              <a:buClr>
                <a:srgbClr val="FF9933"/>
              </a:buClr>
            </a:pPr>
            <a:endParaRPr lang="fr-FR" sz="1800" dirty="0" smtClean="0">
              <a:ea typeface="ＭＳ Ｐゴシック" charset="-128"/>
            </a:endParaRPr>
          </a:p>
          <a:p>
            <a:pPr lvl="1" algn="just" eaLnBrk="1" hangingPunct="1">
              <a:lnSpc>
                <a:spcPct val="80000"/>
              </a:lnSpc>
              <a:buClr>
                <a:srgbClr val="FF9933"/>
              </a:buClr>
            </a:pPr>
            <a:r>
              <a:rPr lang="fr-FR" sz="1800" dirty="0" smtClean="0">
                <a:ea typeface="ＭＳ Ｐゴシック" charset="-128"/>
              </a:rPr>
              <a:t>III) La </a:t>
            </a:r>
            <a:r>
              <a:rPr lang="fr-FR" sz="1800" dirty="0" err="1" smtClean="0">
                <a:ea typeface="ＭＳ Ｐゴシック" charset="-128"/>
              </a:rPr>
              <a:t>Facel</a:t>
            </a:r>
            <a:r>
              <a:rPr lang="fr-FR" sz="1800" dirty="0" smtClean="0">
                <a:ea typeface="ＭＳ Ｐゴシック" charset="-128"/>
              </a:rPr>
              <a:t> peut accompagner dans :</a:t>
            </a:r>
          </a:p>
          <a:p>
            <a:pPr lvl="2" algn="just" eaLnBrk="1" hangingPunct="1">
              <a:lnSpc>
                <a:spcPct val="80000"/>
              </a:lnSpc>
              <a:buClr>
                <a:srgbClr val="FF9933"/>
              </a:buClr>
            </a:pPr>
            <a:r>
              <a:rPr lang="fr-FR" sz="1800" dirty="0" smtClean="0">
                <a:ea typeface="ＭＳ Ｐゴシック" charset="-128"/>
              </a:rPr>
              <a:t>la réflexion sur l’équilibre à trouver entre pragmatisme nécessaire et anticipation des règles à respecter dès que l’on accueille des mineurs.</a:t>
            </a:r>
          </a:p>
          <a:p>
            <a:pPr lvl="2" algn="just" eaLnBrk="1" hangingPunct="1">
              <a:lnSpc>
                <a:spcPct val="80000"/>
              </a:lnSpc>
              <a:buClr>
                <a:srgbClr val="FF9933"/>
              </a:buClr>
            </a:pPr>
            <a:r>
              <a:rPr lang="fr-FR" sz="1800" dirty="0" smtClean="0">
                <a:ea typeface="ＭＳ Ｐゴシック" charset="-128"/>
              </a:rPr>
              <a:t>l’élaboration et la mise en place du projet.</a:t>
            </a:r>
          </a:p>
          <a:p>
            <a:pPr lvl="1" eaLnBrk="1" hangingPunct="1">
              <a:lnSpc>
                <a:spcPct val="80000"/>
              </a:lnSpc>
              <a:buClr>
                <a:srgbClr val="FF9933"/>
              </a:buClr>
            </a:pPr>
            <a:endParaRPr lang="fr-FR" sz="1900" dirty="0" smtClean="0">
              <a:ea typeface="ＭＳ Ｐゴシック" charset="-128"/>
            </a:endParaRPr>
          </a:p>
          <a:p>
            <a:pPr lvl="1" eaLnBrk="1" hangingPunct="1">
              <a:lnSpc>
                <a:spcPct val="80000"/>
              </a:lnSpc>
              <a:buClr>
                <a:srgbClr val="FF9933"/>
              </a:buClr>
            </a:pPr>
            <a:endParaRPr lang="fr-FR" sz="1900" dirty="0" smtClean="0">
              <a:ea typeface="ＭＳ Ｐゴシック" charset="-128"/>
            </a:endParaRPr>
          </a:p>
          <a:p>
            <a:pPr lvl="1" eaLnBrk="1" hangingPunct="1">
              <a:lnSpc>
                <a:spcPct val="80000"/>
              </a:lnSpc>
              <a:buClr>
                <a:srgbClr val="FF9933"/>
              </a:buClr>
            </a:pPr>
            <a:endParaRPr lang="fr-FR" sz="1900" dirty="0" smtClean="0">
              <a:ea typeface="ＭＳ Ｐゴシック" charset="-128"/>
            </a:endParaRPr>
          </a:p>
          <a:p>
            <a:pPr lvl="1" eaLnBrk="1" hangingPunct="1">
              <a:lnSpc>
                <a:spcPct val="80000"/>
              </a:lnSpc>
              <a:buClr>
                <a:srgbClr val="FF9933"/>
              </a:buClr>
            </a:pPr>
            <a:endParaRPr lang="fr-FR" sz="1900" dirty="0" smtClean="0">
              <a:ea typeface="ＭＳ Ｐゴシック" charset="-128"/>
            </a:endParaRPr>
          </a:p>
          <a:p>
            <a:pPr lvl="1" eaLnBrk="1" hangingPunct="1">
              <a:lnSpc>
                <a:spcPct val="80000"/>
              </a:lnSpc>
              <a:buClr>
                <a:srgbClr val="FF9933"/>
              </a:buClr>
            </a:pPr>
            <a:endParaRPr lang="fr-FR" sz="1900" dirty="0" smtClean="0">
              <a:ea typeface="ＭＳ Ｐゴシック" charset="-128"/>
            </a:endParaRPr>
          </a:p>
        </p:txBody>
      </p:sp>
      <p:sp>
        <p:nvSpPr>
          <p:cNvPr id="6" name="Ellipse 5"/>
          <p:cNvSpPr/>
          <p:nvPr/>
        </p:nvSpPr>
        <p:spPr>
          <a:xfrm>
            <a:off x="2643182" y="142844"/>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Ellipse 6"/>
          <p:cNvSpPr/>
          <p:nvPr/>
        </p:nvSpPr>
        <p:spPr>
          <a:xfrm>
            <a:off x="4929198" y="142844"/>
            <a:ext cx="1571625" cy="1619250"/>
          </a:xfrm>
          <a:prstGeom prst="ellipse">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sld>
</file>

<file path=ppt/theme/theme1.xml><?xml version="1.0" encoding="utf-8"?>
<a:theme xmlns:a="http://schemas.openxmlformats.org/drawingml/2006/main" name="Filigrane">
  <a:themeElements>
    <a:clrScheme name="Filigrane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Filigran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ligrane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Filigrane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Filigrane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Filigrane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Filigrane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Filigrane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Filigrane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Filigrane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Filigrane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2533</TotalTime>
  <Words>883</Words>
  <Application>Microsoft Office PowerPoint</Application>
  <PresentationFormat>Affichage à l'écran (4:3)</PresentationFormat>
  <Paragraphs>556</Paragraphs>
  <Slides>28</Slides>
  <Notes>1</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Filigrane</vt:lpstr>
      <vt:lpstr>           Aperçu des frontières réglementaires pour l’accueil des enfants dans l’environnement d’une paroisse</vt:lpstr>
      <vt:lpstr>L’accueil des enfants dans l’environnement d’une paroisse  </vt:lpstr>
      <vt:lpstr>Comment une paroisse peut-elle accueillir des enfants? Les réponses sont liées aux finalités retenues dans l’objectif</vt:lpstr>
      <vt:lpstr> 1) La finalité est d’organiser des activités liées ou complémentaires au catéchisme   1.1 Activités /méthodes explicitant/prolongeant le catéchisme </vt:lpstr>
      <vt:lpstr>1.2  Modalités facilitant matériellement le catéchisme  </vt:lpstr>
      <vt:lpstr>1.3 Des activités éducatives/ludiques hors activité de catéchèse </vt:lpstr>
      <vt:lpstr>2) Si la finalité est d’éduquer les enfants en leur proposant de multiples activités coordonnées dans un projet éducatif et si l’accueil dépasse les seuils réglementaires cumulatifs (plus de 7 enfants, plus de 2 heures/jour et  plus de 14 jours/an)</vt:lpstr>
      <vt:lpstr>Qu’est qu’un Accueil de Loisirs « chrétien » ?</vt:lpstr>
      <vt:lpstr>3) Vers un « pôle paroissial Jeunes » ?</vt:lpstr>
      <vt:lpstr> Conclusion : Comment créer et faire vivre l’accueil des enfants dans l’environnement d’une paroisse ? </vt:lpstr>
      <vt:lpstr>Diapositive 11</vt:lpstr>
      <vt:lpstr>Diapositive 12</vt:lpstr>
      <vt:lpstr>Diapositive 13</vt:lpstr>
      <vt:lpstr>Diapositive 14</vt:lpstr>
      <vt:lpstr>Diapositive 15</vt:lpstr>
      <vt:lpstr>Diapositive 16</vt:lpstr>
      <vt:lpstr>Diapositive 17</vt:lpstr>
      <vt:lpstr>Annexe 4</vt:lpstr>
      <vt:lpstr>Annexe 4</vt:lpstr>
      <vt:lpstr>Annexe 5</vt:lpstr>
      <vt:lpstr>Annexe 6</vt:lpstr>
      <vt:lpstr>Annexe 6</vt:lpstr>
      <vt:lpstr>Annexe 7</vt:lpstr>
      <vt:lpstr>Annexe 7</vt:lpstr>
      <vt:lpstr>Annexe 7</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Accueil des enfants dans une paroisse</dc:title>
  <dc:creator>Yves BRISSY</dc:creator>
  <cp:lastModifiedBy>Sandrine</cp:lastModifiedBy>
  <cp:revision>231</cp:revision>
  <cp:lastPrinted>2014-01-29T12:48:07Z</cp:lastPrinted>
  <dcterms:created xsi:type="dcterms:W3CDTF">2010-11-22T08:38:57Z</dcterms:created>
  <dcterms:modified xsi:type="dcterms:W3CDTF">2014-11-24T13:05:16Z</dcterms:modified>
</cp:coreProperties>
</file>